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256" r:id="rId2"/>
    <p:sldId id="257" r:id="rId3"/>
    <p:sldId id="258" r:id="rId4"/>
    <p:sldId id="259" r:id="rId5"/>
    <p:sldId id="260" r:id="rId6"/>
    <p:sldId id="262" r:id="rId7"/>
    <p:sldId id="261" r:id="rId8"/>
    <p:sldId id="264" r:id="rId9"/>
    <p:sldId id="263" r:id="rId10"/>
    <p:sldId id="272" r:id="rId11"/>
    <p:sldId id="273" r:id="rId12"/>
    <p:sldId id="274" r:id="rId13"/>
    <p:sldId id="279" r:id="rId14"/>
    <p:sldId id="281" r:id="rId15"/>
    <p:sldId id="283" r:id="rId16"/>
    <p:sldId id="282" r:id="rId17"/>
    <p:sldId id="287" r:id="rId18"/>
    <p:sldId id="284" r:id="rId19"/>
    <p:sldId id="288" r:id="rId20"/>
    <p:sldId id="289" r:id="rId21"/>
    <p:sldId id="290" r:id="rId22"/>
    <p:sldId id="291" r:id="rId23"/>
    <p:sldId id="292" r:id="rId24"/>
    <p:sldId id="293" r:id="rId25"/>
    <p:sldId id="351" r:id="rId26"/>
    <p:sldId id="294" r:id="rId27"/>
    <p:sldId id="295" r:id="rId28"/>
    <p:sldId id="347" r:id="rId29"/>
    <p:sldId id="348" r:id="rId30"/>
    <p:sldId id="349" r:id="rId31"/>
    <p:sldId id="350"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11" r:id="rId45"/>
    <p:sldId id="312" r:id="rId46"/>
    <p:sldId id="313" r:id="rId47"/>
    <p:sldId id="314" r:id="rId48"/>
    <p:sldId id="323" r:id="rId49"/>
    <p:sldId id="315" r:id="rId50"/>
    <p:sldId id="316" r:id="rId51"/>
    <p:sldId id="317" r:id="rId52"/>
    <p:sldId id="318" r:id="rId53"/>
    <p:sldId id="319" r:id="rId54"/>
    <p:sldId id="321" r:id="rId55"/>
    <p:sldId id="320" r:id="rId56"/>
    <p:sldId id="342"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75" d="100"/>
          <a:sy n="75" d="100"/>
        </p:scale>
        <p:origin x="-366"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32FEF3-9C64-864B-B93E-001E474D6C61}" type="datetimeFigureOut">
              <a:rPr lang="en-US" smtClean="0"/>
              <a:pPr/>
              <a:t>9/14/2012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95100A-3E43-EA4F-9798-DE39004A73D2}" type="slidenum">
              <a:rPr lang="en-US" smtClean="0"/>
              <a:pPr/>
              <a:t>‹#›</a:t>
            </a:fld>
            <a:endParaRPr lang="en-US"/>
          </a:p>
        </p:txBody>
      </p:sp>
    </p:spTree>
    <p:extLst>
      <p:ext uri="{BB962C8B-B14F-4D97-AF65-F5344CB8AC3E}">
        <p14:creationId xmlns:p14="http://schemas.microsoft.com/office/powerpoint/2010/main" val="14123994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95100A-3E43-EA4F-9798-DE39004A73D2}" type="slidenum">
              <a:rPr lang="en-US" smtClean="0"/>
              <a:pPr/>
              <a:t>48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2D3AA9-FBA1-4AA3-8040-A65041BB7EED}" type="datetime1">
              <a:rPr lang="en-US" smtClean="0"/>
              <a:t>9/14/2012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183C90-17B9-447B-A62A-D986186B8BDA}" type="datetime1">
              <a:rPr lang="en-US" smtClean="0"/>
              <a:t>9/14/2012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4F9EF5-2A4A-4C33-A7A6-80AF66594745}" type="datetime1">
              <a:rPr lang="en-US" smtClean="0"/>
              <a:t>9/14/2012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17C714-F734-4182-9D76-F86D8F11C5B9}" type="datetime1">
              <a:rPr lang="en-US" smtClean="0"/>
              <a:t>9/14/2012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6B7AB-811F-453F-BD62-C4EE1C8FEF42}" type="datetime1">
              <a:rPr lang="en-US" smtClean="0"/>
              <a:t>9/14/2012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E8A044-B6B5-413F-B9A6-182D1D2D7C3E}" type="datetime1">
              <a:rPr lang="en-US" smtClean="0"/>
              <a:t>9/14/2012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28B62A-837E-41F4-8B64-6ADAF5841D06}" type="datetime1">
              <a:rPr lang="en-US" smtClean="0"/>
              <a:t>9/14/2012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CEB5A2-C8D6-47B8-BD1D-A2463BFD45D5}" type="datetime1">
              <a:rPr lang="en-US" smtClean="0"/>
              <a:t>9/14/2012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9DD185-0ACC-4CA1-8734-9D549932AB3D}" type="datetime1">
              <a:rPr lang="en-US" smtClean="0"/>
              <a:t>9/14/2012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B29A4-40D1-4D51-8E70-EA00F985BA53}" type="datetime1">
              <a:rPr lang="en-US" smtClean="0"/>
              <a:t>9/14/2012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A26E15-8BC2-45A0-AD08-9430718E5EF3}" type="datetime1">
              <a:rPr lang="en-US" smtClean="0"/>
              <a:t>9/14/2012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D23F5-6E04-DC4F-A4C9-F36FE5AA08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6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0F148-F1E6-4E7C-8F0B-0ED452A96FD3}" type="datetime1">
              <a:rPr lang="en-US" smtClean="0"/>
              <a:t>9/14/2012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2D23F5-6E04-DC4F-A4C9-F36FE5AA08C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5.bin"/><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6.bin"/><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7.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8.bin"/><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9.bin"/><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bin"/><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pgPhn4tYxJQ"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audio" Target="../media/audio2.bin"/><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3.bin"/><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4.bin"/><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smtClean="0"/>
              <a:t>Ecology </a:t>
            </a:r>
            <a:endParaRPr lang="en-US" dirty="0"/>
          </a:p>
        </p:txBody>
      </p:sp>
      <p:sp>
        <p:nvSpPr>
          <p:cNvPr id="3" name="Subtitle 2"/>
          <p:cNvSpPr>
            <a:spLocks noGrp="1"/>
          </p:cNvSpPr>
          <p:nvPr>
            <p:ph type="subTitle" idx="1"/>
          </p:nvPr>
        </p:nvSpPr>
        <p:spPr/>
        <p:txBody>
          <a:bodyPr/>
          <a:lstStyle/>
          <a:p>
            <a:r>
              <a:rPr lang="en-US" dirty="0" smtClean="0"/>
              <a:t>GCA General Biology</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ond-Ecosystem.jpg"/>
          <p:cNvPicPr>
            <a:picLocks noGrp="1" noChangeAspect="1"/>
          </p:cNvPicPr>
          <p:nvPr>
            <p:ph idx="1"/>
          </p:nvPr>
        </p:nvPicPr>
        <p:blipFill>
          <a:blip r:embed="rId2"/>
          <a:srcRect l="-82145" r="-82145"/>
          <a:stretch>
            <a:fillRect/>
          </a:stretch>
        </p:blipFill>
        <p:spPr>
          <a:xfrm>
            <a:off x="-2819400" y="0"/>
            <a:ext cx="15087600" cy="7025512"/>
          </a:xfrm>
        </p:spPr>
      </p:pic>
      <p:sp>
        <p:nvSpPr>
          <p:cNvPr id="3" name="Slide Number Placeholder 2"/>
          <p:cNvSpPr>
            <a:spLocks noGrp="1"/>
          </p:cNvSpPr>
          <p:nvPr>
            <p:ph type="sldNum" sz="quarter" idx="12"/>
          </p:nvPr>
        </p:nvSpPr>
        <p:spPr/>
        <p:txBody>
          <a:bodyPr/>
          <a:lstStyle/>
          <a:p>
            <a:fld id="{9C2D23F5-6E04-DC4F-A4C9-F36FE5AA08C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Information</a:t>
            </a:r>
            <a:endParaRPr lang="en-US" dirty="0"/>
          </a:p>
        </p:txBody>
      </p:sp>
      <p:sp>
        <p:nvSpPr>
          <p:cNvPr id="3" name="Content Placeholder 2"/>
          <p:cNvSpPr>
            <a:spLocks noGrp="1"/>
          </p:cNvSpPr>
          <p:nvPr>
            <p:ph idx="1"/>
          </p:nvPr>
        </p:nvSpPr>
        <p:spPr/>
        <p:txBody>
          <a:bodyPr/>
          <a:lstStyle/>
          <a:p>
            <a:r>
              <a:rPr lang="en-US" dirty="0" smtClean="0"/>
              <a:t>Sum or total in an area – How many total rabbits in Australia?</a:t>
            </a:r>
          </a:p>
          <a:p>
            <a:r>
              <a:rPr lang="en-US" dirty="0" smtClean="0"/>
              <a:t>Density – How many per square mile?</a:t>
            </a:r>
          </a:p>
          <a:p>
            <a:r>
              <a:rPr lang="en-US" dirty="0" smtClean="0"/>
              <a:t>Arrangement – They noticed more rabbits by the fence area.</a:t>
            </a:r>
          </a:p>
          <a:p>
            <a:r>
              <a:rPr lang="en-US" dirty="0" smtClean="0"/>
              <a:t>Changes over time like birth rate, death rate, life expectancy.</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Ricochet"/>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subTnLst>
                                    <p:audio>
                                      <p:cMediaNode>
                                        <p:cTn display="0" masterRel="sameClick">
                                          <p:stCondLst>
                                            <p:cond evt="begin" delay="0">
                                              <p:tn val="14"/>
                                            </p:cond>
                                          </p:stCondLst>
                                          <p:endCondLst>
                                            <p:cond evt="onStopAudio" delay="0">
                                              <p:tgtEl>
                                                <p:sldTgt/>
                                              </p:tgtEl>
                                            </p:cond>
                                          </p:endCondLst>
                                        </p:cTn>
                                        <p:tgtEl>
                                          <p:sndTgt r:embed="rId2" name="Ricochet"/>
                                        </p:tgtEl>
                                      </p:cMediaNode>
                                    </p:audio>
                                  </p:sub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2" name="Ricochet"/>
                                        </p:tgtEl>
                                      </p:cMediaNode>
                                    </p:audio>
                                  </p:sub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subTnLst>
                                    <p:audio>
                                      <p:cMediaNode>
                                        <p:cTn display="0" masterRel="sameClick">
                                          <p:stCondLst>
                                            <p:cond evt="begin" delay="0">
                                              <p:tn val="32"/>
                                            </p:cond>
                                          </p:stCondLst>
                                          <p:endCondLst>
                                            <p:cond evt="onStopAudio" delay="0">
                                              <p:tgtEl>
                                                <p:sldTgt/>
                                              </p:tgtEl>
                                            </p:cond>
                                          </p:endCondLst>
                                        </p:cTn>
                                        <p:tgtEl>
                                          <p:sndTgt r:embed="rId2" name="Ricochet"/>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point</a:t>
            </a:r>
            <a:endParaRPr lang="en-US" dirty="0"/>
          </a:p>
        </p:txBody>
      </p:sp>
      <p:sp>
        <p:nvSpPr>
          <p:cNvPr id="3" name="Content Placeholder 2"/>
          <p:cNvSpPr>
            <a:spLocks noGrp="1"/>
          </p:cNvSpPr>
          <p:nvPr>
            <p:ph idx="1"/>
          </p:nvPr>
        </p:nvSpPr>
        <p:spPr/>
        <p:txBody>
          <a:bodyPr/>
          <a:lstStyle/>
          <a:p>
            <a:r>
              <a:rPr lang="en-US" dirty="0" smtClean="0"/>
              <a:t>Almost every living thing affects all the other living things within its ecosystem.  </a:t>
            </a:r>
          </a:p>
          <a:p>
            <a:r>
              <a:rPr lang="en-US" dirty="0" smtClean="0"/>
              <a:t>Ex. Bees pollinate clover, clover supports bacteria that help put nitrogen compounds into the soil, without the nitrogen compounds the grass would not grow and the grass eating animals would not have anything to eat.</a:t>
            </a:r>
          </a:p>
          <a:p>
            <a:r>
              <a:rPr lang="en-US" dirty="0" smtClean="0"/>
              <a:t>One missing link and this chain falls apart</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2" name="Ooooh"/>
                                        </p:tgtEl>
                                      </p:cMediaNode>
                                    </p:audio>
                                  </p:sub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subTnLst>
                                    <p:audio>
                                      <p:cMediaNode>
                                        <p:cTn display="0" masterRel="sameClick">
                                          <p:stCondLst>
                                            <p:cond evt="begin" delay="0">
                                              <p:tn val="23"/>
                                            </p:cond>
                                          </p:stCondLst>
                                          <p:endCondLst>
                                            <p:cond evt="onStopAudio" delay="0">
                                              <p:tgtEl>
                                                <p:sldTgt/>
                                              </p:tgtEl>
                                            </p:cond>
                                          </p:endCondLst>
                                        </p:cTn>
                                        <p:tgtEl>
                                          <p:sndTgt r:embed="rId2" name="Ooooh"/>
                                        </p:tgtEl>
                                      </p:cMediaNode>
                                    </p:audio>
                                  </p:sub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subTnLst>
                                    <p:audio>
                                      <p:cMediaNode>
                                        <p:cTn display="0" masterRel="sameClick">
                                          <p:stCondLst>
                                            <p:cond evt="begin" delay="0">
                                              <p:tn val="41"/>
                                            </p:cond>
                                          </p:stCondLst>
                                          <p:endCondLst>
                                            <p:cond evt="onStopAudio" delay="0">
                                              <p:tgtEl>
                                                <p:sldTgt/>
                                              </p:tgtEl>
                                            </p:cond>
                                          </p:endCondLst>
                                        </p:cTn>
                                        <p:tgtEl>
                                          <p:sndTgt r:embed="rId2" name="Ooooh"/>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Producers and Consumers</a:t>
            </a:r>
            <a:endParaRPr lang="en-US" dirty="0"/>
          </a:p>
        </p:txBody>
      </p:sp>
      <p:sp>
        <p:nvSpPr>
          <p:cNvPr id="3" name="Content Placeholder 2"/>
          <p:cNvSpPr>
            <a:spLocks noGrp="1"/>
          </p:cNvSpPr>
          <p:nvPr>
            <p:ph idx="1"/>
          </p:nvPr>
        </p:nvSpPr>
        <p:spPr/>
        <p:txBody>
          <a:bodyPr/>
          <a:lstStyle/>
          <a:p>
            <a:r>
              <a:rPr lang="en-US" dirty="0" smtClean="0"/>
              <a:t>Producers carry on Photosynthesis to produce sugar.</a:t>
            </a:r>
          </a:p>
          <a:p>
            <a:pPr>
              <a:buNone/>
            </a:pPr>
            <a:endParaRPr lang="en-US" dirty="0" smtClean="0"/>
          </a:p>
          <a:p>
            <a:r>
              <a:rPr lang="en-US" dirty="0" smtClean="0"/>
              <a:t>Productivity is the rate of photosynthesis carried on by its producers.  Dry Desert is not very productive versus the Amazon Rain Forest.</a:t>
            </a:r>
          </a:p>
          <a:p>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Phaser"/>
                                        </p:tgtEl>
                                      </p:cMediaNode>
                                    </p:audio>
                                  </p:sub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18" dur="1000"/>
                                        <p:tgtEl>
                                          <p:spTgt spid="3">
                                            <p:txEl>
                                              <p:pRg st="2" end="2"/>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Phaser"/>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Chain</a:t>
            </a:r>
            <a:endParaRPr lang="en-US" dirty="0"/>
          </a:p>
        </p:txBody>
      </p:sp>
      <p:sp>
        <p:nvSpPr>
          <p:cNvPr id="3" name="Content Placeholder 2"/>
          <p:cNvSpPr>
            <a:spLocks noGrp="1"/>
          </p:cNvSpPr>
          <p:nvPr>
            <p:ph idx="1"/>
          </p:nvPr>
        </p:nvSpPr>
        <p:spPr/>
        <p:txBody>
          <a:bodyPr/>
          <a:lstStyle/>
          <a:p>
            <a:r>
              <a:rPr lang="en-US" dirty="0" smtClean="0"/>
              <a:t>80% to 90% loss of energy in each step.</a:t>
            </a:r>
          </a:p>
          <a:p>
            <a:pPr>
              <a:buNone/>
            </a:pPr>
            <a:endParaRPr lang="en-US" dirty="0" smtClean="0"/>
          </a:p>
          <a:p>
            <a:r>
              <a:rPr lang="en-US" dirty="0" smtClean="0"/>
              <a:t>Diagram 19 A. 11 on pg. 585</a:t>
            </a:r>
          </a:p>
          <a:p>
            <a:pPr>
              <a:buNone/>
            </a:pPr>
            <a:endParaRPr lang="en-US" dirty="0" smtClean="0"/>
          </a:p>
          <a:p>
            <a:r>
              <a:rPr lang="en-US" dirty="0" smtClean="0"/>
              <a:t>How much energy gets to the tertiary consumer?</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subTnLst>
                                    <p:audio>
                                      <p:cMediaNode>
                                        <p:cTn display="0" masterRel="sameClick">
                                          <p:stCondLst>
                                            <p:cond evt="begin" delay="0">
                                              <p:tn val="5"/>
                                            </p:cond>
                                          </p:stCondLst>
                                          <p:endCondLst>
                                            <p:cond evt="onStopAudio" delay="0">
                                              <p:tgtEl>
                                                <p:sldTgt/>
                                              </p:tgtEl>
                                            </p:cond>
                                          </p:endCondLst>
                                        </p:cTn>
                                        <p:tgtEl>
                                          <p:sndTgt r:embed="rId2" name="Arrow"/>
                                        </p:tgtEl>
                                      </p:cMediaNode>
                                    </p:audio>
                                  </p:sub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770" decel="100000"/>
                                        <p:tgtEl>
                                          <p:spTgt spid="3">
                                            <p:txEl>
                                              <p:pRg st="2" end="2"/>
                                            </p:txEl>
                                          </p:spTgt>
                                        </p:tgtEl>
                                      </p:cBhvr>
                                    </p:animEffect>
                                    <p:animScale>
                                      <p:cBhvr>
                                        <p:cTn id="19" dur="770" decel="100000"/>
                                        <p:tgtEl>
                                          <p:spTgt spid="3">
                                            <p:txEl>
                                              <p:pRg st="2" end="2"/>
                                            </p:txEl>
                                          </p:spTgt>
                                        </p:tgtEl>
                                      </p:cBhvr>
                                      <p:from x="10000" y="10000"/>
                                      <p:to x="200000" y="450000"/>
                                    </p:animScale>
                                    <p:animScale>
                                      <p:cBhvr>
                                        <p:cTn id="20" dur="1230" accel="100000" fill="hold">
                                          <p:stCondLst>
                                            <p:cond delay="770"/>
                                          </p:stCondLst>
                                        </p:cTn>
                                        <p:tgtEl>
                                          <p:spTgt spid="3">
                                            <p:txEl>
                                              <p:pRg st="2" end="2"/>
                                            </p:txEl>
                                          </p:spTgt>
                                        </p:tgtEl>
                                      </p:cBhvr>
                                      <p:from x="200000" y="450000"/>
                                      <p:to x="100000" y="100000"/>
                                    </p:animScale>
                                    <p:set>
                                      <p:cBhvr>
                                        <p:cTn id="21" dur="770" fill="hold"/>
                                        <p:tgtEl>
                                          <p:spTgt spid="3">
                                            <p:txEl>
                                              <p:pRg st="2" end="2"/>
                                            </p:txEl>
                                          </p:spTgt>
                                        </p:tgtEl>
                                        <p:attrNameLst>
                                          <p:attrName>ppt_x</p:attrName>
                                        </p:attrNameLst>
                                      </p:cBhvr>
                                      <p:to>
                                        <p:strVal val="(0.5)"/>
                                      </p:to>
                                    </p:set>
                                    <p:anim from="(0.5)" to="(#ppt_x)" calcmode="lin" valueType="num">
                                      <p:cBhvr>
                                        <p:cTn id="22" dur="1230" accel="100000" fill="hold">
                                          <p:stCondLst>
                                            <p:cond delay="770"/>
                                          </p:stCondLst>
                                        </p:cTn>
                                        <p:tgtEl>
                                          <p:spTgt spid="3">
                                            <p:txEl>
                                              <p:pRg st="2" end="2"/>
                                            </p:txEl>
                                          </p:spTgt>
                                        </p:tgtEl>
                                        <p:attrNameLst>
                                          <p:attrName>ppt_x</p:attrName>
                                        </p:attrNameLst>
                                      </p:cBhvr>
                                    </p:anim>
                                    <p:set>
                                      <p:cBhvr>
                                        <p:cTn id="23" dur="770" fill="hold"/>
                                        <p:tgtEl>
                                          <p:spTgt spid="3">
                                            <p:txEl>
                                              <p:pRg st="2" end="2"/>
                                            </p:txEl>
                                          </p:spTgt>
                                        </p:tgtEl>
                                        <p:attrNameLst>
                                          <p:attrName>ppt_y</p:attrName>
                                        </p:attrNameLst>
                                      </p:cBhvr>
                                      <p:to>
                                        <p:strVal val="(#ppt_y+0.4)"/>
                                      </p:to>
                                    </p:set>
                                    <p:anim from="(#ppt_y+0.4)" to="(#ppt_y)" calcmode="lin" valueType="num">
                                      <p:cBhvr>
                                        <p:cTn id="24" dur="1230" accel="100000" fill="hold">
                                          <p:stCondLst>
                                            <p:cond delay="770"/>
                                          </p:stCondLst>
                                        </p:cTn>
                                        <p:tgtEl>
                                          <p:spTgt spid="3">
                                            <p:txEl>
                                              <p:pRg st="2" end="2"/>
                                            </p:txEl>
                                          </p:spTgt>
                                        </p:tgtEl>
                                        <p:attrNameLst>
                                          <p:attrName>ppt_y</p:attrName>
                                        </p:attrNameLst>
                                      </p:cBhvr>
                                    </p:anim>
                                  </p:childTnLst>
                                  <p:subTnLst>
                                    <p:audio>
                                      <p:cMediaNode>
                                        <p:cTn display="0" masterRel="sameClick">
                                          <p:stCondLst>
                                            <p:cond evt="begin" delay="0">
                                              <p:tn val="16"/>
                                            </p:cond>
                                          </p:stCondLst>
                                          <p:endCondLst>
                                            <p:cond evt="onStopAudio" delay="0">
                                              <p:tgtEl>
                                                <p:sldTgt/>
                                              </p:tgtEl>
                                            </p:cond>
                                          </p:endCondLst>
                                        </p:cTn>
                                        <p:tgtEl>
                                          <p:sndTgt r:embed="rId2" name="Arrow"/>
                                        </p:tgtEl>
                                      </p:cMediaNode>
                                    </p:audio>
                                  </p:sub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770" decel="100000"/>
                                        <p:tgtEl>
                                          <p:spTgt spid="3">
                                            <p:txEl>
                                              <p:pRg st="4" end="4"/>
                                            </p:txEl>
                                          </p:spTgt>
                                        </p:tgtEl>
                                      </p:cBhvr>
                                    </p:animEffect>
                                    <p:animScale>
                                      <p:cBhvr>
                                        <p:cTn id="30" dur="770" decel="100000"/>
                                        <p:tgtEl>
                                          <p:spTgt spid="3">
                                            <p:txEl>
                                              <p:pRg st="4" end="4"/>
                                            </p:txEl>
                                          </p:spTgt>
                                        </p:tgtEl>
                                      </p:cBhvr>
                                      <p:from x="10000" y="10000"/>
                                      <p:to x="200000" y="450000"/>
                                    </p:animScale>
                                    <p:animScale>
                                      <p:cBhvr>
                                        <p:cTn id="31" dur="1230" accel="100000" fill="hold">
                                          <p:stCondLst>
                                            <p:cond delay="770"/>
                                          </p:stCondLst>
                                        </p:cTn>
                                        <p:tgtEl>
                                          <p:spTgt spid="3">
                                            <p:txEl>
                                              <p:pRg st="4" end="4"/>
                                            </p:txEl>
                                          </p:spTgt>
                                        </p:tgtEl>
                                      </p:cBhvr>
                                      <p:from x="200000" y="450000"/>
                                      <p:to x="100000" y="100000"/>
                                    </p:animScale>
                                    <p:set>
                                      <p:cBhvr>
                                        <p:cTn id="32" dur="770" fill="hold"/>
                                        <p:tgtEl>
                                          <p:spTgt spid="3">
                                            <p:txEl>
                                              <p:pRg st="4" end="4"/>
                                            </p:txEl>
                                          </p:spTgt>
                                        </p:tgtEl>
                                        <p:attrNameLst>
                                          <p:attrName>ppt_x</p:attrName>
                                        </p:attrNameLst>
                                      </p:cBhvr>
                                      <p:to>
                                        <p:strVal val="(0.5)"/>
                                      </p:to>
                                    </p:set>
                                    <p:anim from="(0.5)" to="(#ppt_x)" calcmode="lin" valueType="num">
                                      <p:cBhvr>
                                        <p:cTn id="33" dur="1230" accel="100000" fill="hold">
                                          <p:stCondLst>
                                            <p:cond delay="770"/>
                                          </p:stCondLst>
                                        </p:cTn>
                                        <p:tgtEl>
                                          <p:spTgt spid="3">
                                            <p:txEl>
                                              <p:pRg st="4" end="4"/>
                                            </p:txEl>
                                          </p:spTgt>
                                        </p:tgtEl>
                                        <p:attrNameLst>
                                          <p:attrName>ppt_x</p:attrName>
                                        </p:attrNameLst>
                                      </p:cBhvr>
                                    </p:anim>
                                    <p:set>
                                      <p:cBhvr>
                                        <p:cTn id="34" dur="770" fill="hold"/>
                                        <p:tgtEl>
                                          <p:spTgt spid="3">
                                            <p:txEl>
                                              <p:pRg st="4" end="4"/>
                                            </p:txEl>
                                          </p:spTgt>
                                        </p:tgtEl>
                                        <p:attrNameLst>
                                          <p:attrName>ppt_y</p:attrName>
                                        </p:attrNameLst>
                                      </p:cBhvr>
                                      <p:to>
                                        <p:strVal val="(#ppt_y+0.4)"/>
                                      </p:to>
                                    </p:set>
                                    <p:anim from="(#ppt_y+0.4)" to="(#ppt_y)" calcmode="lin" valueType="num">
                                      <p:cBhvr>
                                        <p:cTn id="35" dur="1230" accel="100000" fill="hold">
                                          <p:stCondLst>
                                            <p:cond delay="770"/>
                                          </p:stCondLst>
                                        </p:cTn>
                                        <p:tgtEl>
                                          <p:spTgt spid="3">
                                            <p:txEl>
                                              <p:pRg st="4" end="4"/>
                                            </p:txEl>
                                          </p:spTgt>
                                        </p:tgtEl>
                                        <p:attrNameLst>
                                          <p:attrName>ppt_y</p:attrName>
                                        </p:attrNameLst>
                                      </p:cBhvr>
                                    </p:anim>
                                  </p:childTnLst>
                                  <p:subTnLst>
                                    <p:audio>
                                      <p:cMediaNode>
                                        <p:cTn display="0" masterRel="sameClick">
                                          <p:stCondLst>
                                            <p:cond evt="begin" delay="0">
                                              <p:tn val="27"/>
                                            </p:cond>
                                          </p:stCondLst>
                                          <p:endCondLst>
                                            <p:cond evt="onStopAudio" delay="0">
                                              <p:tgtEl>
                                                <p:sldTgt/>
                                              </p:tgtEl>
                                            </p:cond>
                                          </p:endCondLst>
                                        </p:cTn>
                                        <p:tgtEl>
                                          <p:sndTgt r:embed="rId2"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Web</a:t>
            </a:r>
            <a:endParaRPr lang="en-US" dirty="0"/>
          </a:p>
        </p:txBody>
      </p:sp>
      <p:sp>
        <p:nvSpPr>
          <p:cNvPr id="3" name="Content Placeholder 2"/>
          <p:cNvSpPr>
            <a:spLocks noGrp="1"/>
          </p:cNvSpPr>
          <p:nvPr>
            <p:ph idx="1"/>
          </p:nvPr>
        </p:nvSpPr>
        <p:spPr/>
        <p:txBody>
          <a:bodyPr/>
          <a:lstStyle/>
          <a:p>
            <a:r>
              <a:rPr lang="en-US" dirty="0" smtClean="0"/>
              <a:t>Food chain is the nutritional relationship between organisms in an ecosystem.</a:t>
            </a:r>
          </a:p>
          <a:p>
            <a:pPr>
              <a:buNone/>
            </a:pPr>
            <a:endParaRPr lang="en-US" dirty="0" smtClean="0"/>
          </a:p>
          <a:p>
            <a:r>
              <a:rPr lang="en-US" dirty="0" smtClean="0"/>
              <a:t>Food chains are not isolated.</a:t>
            </a:r>
          </a:p>
          <a:p>
            <a:pPr>
              <a:buNone/>
            </a:pPr>
            <a:endParaRPr lang="en-US" dirty="0" smtClean="0"/>
          </a:p>
          <a:p>
            <a:r>
              <a:rPr lang="en-US" dirty="0" smtClean="0"/>
              <a:t>Food webs show the complex relationships of multiple food webs in an ecosystem.</a:t>
            </a:r>
          </a:p>
        </p:txBody>
      </p:sp>
      <p:sp>
        <p:nvSpPr>
          <p:cNvPr id="4" name="Slide Number Placeholder 3"/>
          <p:cNvSpPr>
            <a:spLocks noGrp="1"/>
          </p:cNvSpPr>
          <p:nvPr>
            <p:ph type="sldNum" sz="quarter" idx="12"/>
          </p:nvPr>
        </p:nvSpPr>
        <p:spPr/>
        <p:txBody>
          <a:bodyPr/>
          <a:lstStyle/>
          <a:p>
            <a:fld id="{9C2D23F5-6E04-DC4F-A4C9-F36FE5AA08C1}"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Shave and a Haircut"/>
                                        </p:tgtEl>
                                      </p:cMediaNode>
                                    </p:audio>
                                  </p:sub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Shave and a Haircut"/>
                                        </p:tgtEl>
                                      </p:cMediaNode>
                                    </p:audio>
                                  </p:sub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4" end="4"/>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2" name="Shave and a Haircut"/>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oodweb 1.jpg"/>
          <p:cNvPicPr>
            <a:picLocks noGrp="1" noChangeAspect="1"/>
          </p:cNvPicPr>
          <p:nvPr>
            <p:ph idx="1"/>
          </p:nvPr>
        </p:nvPicPr>
        <p:blipFill>
          <a:blip r:embed="rId2"/>
          <a:srcRect l="-46652" r="-46652"/>
          <a:stretch>
            <a:fillRect/>
          </a:stretch>
        </p:blipFill>
        <p:spPr>
          <a:xfrm>
            <a:off x="-1600200" y="0"/>
            <a:ext cx="12192000" cy="6705131"/>
          </a:xfrm>
        </p:spPr>
      </p:pic>
      <p:sp>
        <p:nvSpPr>
          <p:cNvPr id="3" name="Slide Number Placeholder 2"/>
          <p:cNvSpPr>
            <a:spLocks noGrp="1"/>
          </p:cNvSpPr>
          <p:nvPr>
            <p:ph type="sldNum" sz="quarter" idx="12"/>
          </p:nvPr>
        </p:nvSpPr>
        <p:spPr/>
        <p:txBody>
          <a:bodyPr/>
          <a:lstStyle/>
          <a:p>
            <a:fld id="{9C2D23F5-6E04-DC4F-A4C9-F36FE5AA08C1}"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energy flow in an Ecosystem?</a:t>
            </a:r>
            <a:endParaRPr lang="en-US" dirty="0"/>
          </a:p>
        </p:txBody>
      </p:sp>
      <p:sp>
        <p:nvSpPr>
          <p:cNvPr id="3" name="Content Placeholder 2"/>
          <p:cNvSpPr>
            <a:spLocks noGrp="1"/>
          </p:cNvSpPr>
          <p:nvPr>
            <p:ph idx="1"/>
          </p:nvPr>
        </p:nvSpPr>
        <p:spPr/>
        <p:txBody>
          <a:bodyPr/>
          <a:lstStyle/>
          <a:p>
            <a:r>
              <a:rPr lang="en-US" dirty="0" smtClean="0"/>
              <a:t>Ecologists use pyramid models and Food webs to illustrate the dynamics of energy in an ecosystem.</a:t>
            </a:r>
          </a:p>
          <a:p>
            <a:endParaRPr lang="en-US" dirty="0" smtClean="0"/>
          </a:p>
          <a:p>
            <a:r>
              <a:rPr lang="en-US" dirty="0" smtClean="0"/>
              <a:t>Biodiversity is the number of species within a system.</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Ecological pyramid based on Energy</a:t>
            </a:r>
            <a:endParaRPr lang="en-US" dirty="0"/>
          </a:p>
        </p:txBody>
      </p:sp>
      <p:pic>
        <p:nvPicPr>
          <p:cNvPr id="4" name="Content Placeholder 3" descr="energypyramid3.gif"/>
          <p:cNvPicPr>
            <a:picLocks noGrp="1" noChangeAspect="1"/>
          </p:cNvPicPr>
          <p:nvPr>
            <p:ph idx="1"/>
          </p:nvPr>
        </p:nvPicPr>
        <p:blipFill>
          <a:blip r:embed="rId2"/>
          <a:srcRect l="-12550" r="-12550"/>
          <a:stretch>
            <a:fillRect/>
          </a:stretch>
        </p:blipFill>
        <p:spPr/>
      </p:pic>
      <p:sp>
        <p:nvSpPr>
          <p:cNvPr id="3" name="Slide Number Placeholder 2"/>
          <p:cNvSpPr>
            <a:spLocks noGrp="1"/>
          </p:cNvSpPr>
          <p:nvPr>
            <p:ph type="sldNum" sz="quarter" idx="12"/>
          </p:nvPr>
        </p:nvSpPr>
        <p:spPr/>
        <p:txBody>
          <a:bodyPr/>
          <a:lstStyle/>
          <a:p>
            <a:fld id="{9C2D23F5-6E04-DC4F-A4C9-F36FE5AA08C1}"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Biodiversity</a:t>
            </a:r>
            <a:endParaRPr lang="en-US" dirty="0"/>
          </a:p>
        </p:txBody>
      </p:sp>
      <p:sp>
        <p:nvSpPr>
          <p:cNvPr id="3" name="Content Placeholder 2"/>
          <p:cNvSpPr>
            <a:spLocks noGrp="1"/>
          </p:cNvSpPr>
          <p:nvPr>
            <p:ph idx="1"/>
          </p:nvPr>
        </p:nvSpPr>
        <p:spPr/>
        <p:txBody>
          <a:bodyPr/>
          <a:lstStyle/>
          <a:p>
            <a:r>
              <a:rPr lang="en-US" dirty="0" smtClean="0"/>
              <a:t>The number of species within a system.</a:t>
            </a:r>
          </a:p>
          <a:p>
            <a:pPr>
              <a:buNone/>
            </a:pPr>
            <a:endParaRPr lang="en-US" dirty="0" smtClean="0"/>
          </a:p>
          <a:p>
            <a:r>
              <a:rPr lang="en-US" dirty="0" smtClean="0"/>
              <a:t>There are 23 different species of snakes in Tennessee.  2 of which are poisonous.</a:t>
            </a:r>
          </a:p>
          <a:p>
            <a:pPr>
              <a:buNone/>
            </a:pPr>
            <a:endParaRPr lang="en-US" dirty="0" smtClean="0"/>
          </a:p>
          <a:p>
            <a:r>
              <a:rPr lang="en-US" dirty="0" smtClean="0"/>
              <a:t>There are 21 species of frogs in Tennessee.</a:t>
            </a:r>
          </a:p>
        </p:txBody>
      </p:sp>
      <p:sp>
        <p:nvSpPr>
          <p:cNvPr id="4" name="Slide Number Placeholder 3"/>
          <p:cNvSpPr>
            <a:spLocks noGrp="1"/>
          </p:cNvSpPr>
          <p:nvPr>
            <p:ph type="sldNum" sz="quarter" idx="12"/>
          </p:nvPr>
        </p:nvSpPr>
        <p:spPr/>
        <p:txBody>
          <a:bodyPr/>
          <a:lstStyle/>
          <a:p>
            <a:fld id="{9C2D23F5-6E04-DC4F-A4C9-F36FE5AA08C1}"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Ecology?</a:t>
            </a:r>
            <a:endParaRPr lang="en-US" dirty="0"/>
          </a:p>
        </p:txBody>
      </p:sp>
      <p:sp>
        <p:nvSpPr>
          <p:cNvPr id="3" name="Content Placeholder 2"/>
          <p:cNvSpPr>
            <a:spLocks noGrp="1"/>
          </p:cNvSpPr>
          <p:nvPr>
            <p:ph idx="1"/>
          </p:nvPr>
        </p:nvSpPr>
        <p:spPr/>
        <p:txBody>
          <a:bodyPr/>
          <a:lstStyle/>
          <a:p>
            <a:r>
              <a:rPr lang="en-US" dirty="0" smtClean="0"/>
              <a:t>It is the study of nature.</a:t>
            </a:r>
          </a:p>
          <a:p>
            <a:r>
              <a:rPr lang="en-US" dirty="0" smtClean="0"/>
              <a:t>Use to be descriptive, but scientists started asking why?</a:t>
            </a:r>
          </a:p>
          <a:p>
            <a:r>
              <a:rPr lang="en-US" dirty="0" smtClean="0"/>
              <a:t>Polar bears only in Arctic and not Antarctic.</a:t>
            </a:r>
          </a:p>
          <a:p>
            <a:r>
              <a:rPr lang="en-US" dirty="0" smtClean="0"/>
              <a:t>Why? </a:t>
            </a:r>
          </a:p>
          <a:p>
            <a:r>
              <a:rPr lang="en-US" dirty="0" smtClean="0"/>
              <a:t>The migration is impossible. </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Here It Is"/>
                                        </p:tgtEl>
                                      </p:cMediaNode>
                                    </p:audio>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2" name="Here It Is"/>
                                        </p:tgtEl>
                                      </p:cMediaNode>
                                    </p:audio>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2" name="Here It Is"/>
                                        </p:tgtEl>
                                      </p:cMediaNode>
                                    </p:audio>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2" name="Here It Is"/>
                                        </p:tgtEl>
                                      </p:cMediaNode>
                                    </p:audio>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audio>
                                      <p:cMediaNode>
                                        <p:cTn display="0" masterRel="sameClick">
                                          <p:stCondLst>
                                            <p:cond evt="begin" delay="0">
                                              <p:tn val="21"/>
                                            </p:cond>
                                          </p:stCondLst>
                                          <p:endCondLst>
                                            <p:cond evt="onStopAudio" delay="0">
                                              <p:tgtEl>
                                                <p:sldTgt/>
                                              </p:tgtEl>
                                            </p:cond>
                                          </p:endCondLst>
                                        </p:cTn>
                                        <p:tgtEl>
                                          <p:sndTgt r:embed="rId2" name="Here It Is"/>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Species Interactions</a:t>
            </a:r>
            <a:endParaRPr lang="en-US" dirty="0"/>
          </a:p>
        </p:txBody>
      </p:sp>
      <p:sp>
        <p:nvSpPr>
          <p:cNvPr id="3" name="Content Placeholder 2"/>
          <p:cNvSpPr>
            <a:spLocks noGrp="1"/>
          </p:cNvSpPr>
          <p:nvPr>
            <p:ph idx="1"/>
          </p:nvPr>
        </p:nvSpPr>
        <p:spPr/>
        <p:txBody>
          <a:bodyPr/>
          <a:lstStyle/>
          <a:p>
            <a:r>
              <a:rPr lang="en-US" dirty="0" smtClean="0"/>
              <a:t>Neutralism – no direct connection</a:t>
            </a:r>
          </a:p>
          <a:p>
            <a:pPr>
              <a:buNone/>
            </a:pPr>
            <a:endParaRPr lang="en-US" dirty="0" smtClean="0"/>
          </a:p>
          <a:p>
            <a:r>
              <a:rPr lang="en-US" dirty="0" smtClean="0"/>
              <a:t>Competition – competing for the same resource</a:t>
            </a:r>
          </a:p>
          <a:p>
            <a:pPr>
              <a:buNone/>
            </a:pPr>
            <a:endParaRPr lang="en-US" dirty="0" smtClean="0"/>
          </a:p>
          <a:p>
            <a:r>
              <a:rPr lang="en-US" dirty="0" smtClean="0"/>
              <a:t>Predation – one organism eats another organism.</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Symbiosis</a:t>
            </a:r>
            <a:endParaRPr lang="en-US" dirty="0"/>
          </a:p>
        </p:txBody>
      </p:sp>
      <p:sp>
        <p:nvSpPr>
          <p:cNvPr id="3" name="Content Placeholder 2"/>
          <p:cNvSpPr>
            <a:spLocks noGrp="1"/>
          </p:cNvSpPr>
          <p:nvPr>
            <p:ph idx="1"/>
          </p:nvPr>
        </p:nvSpPr>
        <p:spPr>
          <a:xfrm>
            <a:off x="457200" y="1600200"/>
            <a:ext cx="8686800" cy="4525963"/>
          </a:xfrm>
        </p:spPr>
        <p:txBody>
          <a:bodyPr/>
          <a:lstStyle/>
          <a:p>
            <a:r>
              <a:rPr lang="en-US" dirty="0" smtClean="0"/>
              <a:t>A long term relationship between two organisms.</a:t>
            </a:r>
          </a:p>
          <a:p>
            <a:pPr>
              <a:buNone/>
            </a:pPr>
            <a:endParaRPr lang="en-US" dirty="0" smtClean="0"/>
          </a:p>
          <a:p>
            <a:r>
              <a:rPr lang="en-US" b="1" dirty="0" smtClean="0"/>
              <a:t>4 TYPES:</a:t>
            </a:r>
          </a:p>
          <a:p>
            <a:r>
              <a:rPr lang="en-US" dirty="0" err="1" smtClean="0"/>
              <a:t>Amensalism</a:t>
            </a:r>
            <a:r>
              <a:rPr lang="en-US" dirty="0" smtClean="0"/>
              <a:t> – one is harmed and another is not</a:t>
            </a:r>
          </a:p>
          <a:p>
            <a:r>
              <a:rPr lang="en-US" dirty="0" smtClean="0"/>
              <a:t>Parasitism – one living off of another</a:t>
            </a:r>
          </a:p>
          <a:p>
            <a:r>
              <a:rPr lang="en-US" dirty="0" smtClean="0"/>
              <a:t>Commensalism – one population helped.</a:t>
            </a:r>
          </a:p>
          <a:p>
            <a:r>
              <a:rPr lang="en-US" dirty="0" smtClean="0"/>
              <a:t>Mutualism – both populations helped.</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Interactions in the Biosphere</a:t>
            </a:r>
            <a:endParaRPr lang="en-US" dirty="0"/>
          </a:p>
        </p:txBody>
      </p:sp>
      <p:sp>
        <p:nvSpPr>
          <p:cNvPr id="3" name="Content Placeholder 2"/>
          <p:cNvSpPr>
            <a:spLocks noGrp="1"/>
          </p:cNvSpPr>
          <p:nvPr>
            <p:ph idx="1"/>
          </p:nvPr>
        </p:nvSpPr>
        <p:spPr/>
        <p:txBody>
          <a:bodyPr/>
          <a:lstStyle/>
          <a:p>
            <a:r>
              <a:rPr lang="en-US" dirty="0" smtClean="0"/>
              <a:t>Habitat is the physical address of where an organism lives.  Ex. desert, swamp, mountains</a:t>
            </a:r>
          </a:p>
          <a:p>
            <a:pPr>
              <a:buNone/>
            </a:pPr>
            <a:endParaRPr lang="en-US" dirty="0" smtClean="0"/>
          </a:p>
          <a:p>
            <a:r>
              <a:rPr lang="en-US" dirty="0" smtClean="0"/>
              <a:t>The niche is the organisms job or function in the ecosystem.  </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Matter Cycles</a:t>
            </a:r>
            <a:endParaRPr lang="en-US" dirty="0"/>
          </a:p>
        </p:txBody>
      </p:sp>
      <p:sp>
        <p:nvSpPr>
          <p:cNvPr id="3" name="Content Placeholder 2"/>
          <p:cNvSpPr>
            <a:spLocks noGrp="1"/>
          </p:cNvSpPr>
          <p:nvPr>
            <p:ph idx="1"/>
          </p:nvPr>
        </p:nvSpPr>
        <p:spPr/>
        <p:txBody>
          <a:bodyPr/>
          <a:lstStyle/>
          <a:p>
            <a:r>
              <a:rPr lang="en-US" dirty="0" smtClean="0"/>
              <a:t>Nitrogen Cycle – short and long cycle -   Nitrogen is an important part of of RNA and DNA </a:t>
            </a:r>
          </a:p>
          <a:p>
            <a:r>
              <a:rPr lang="en-US" dirty="0" smtClean="0"/>
              <a:t>Carbon Cycle – CO2 is the primary source of carbon in living systems.</a:t>
            </a:r>
          </a:p>
          <a:p>
            <a:pPr>
              <a:buNone/>
            </a:pPr>
            <a:endParaRPr lang="en-US" dirty="0" smtClean="0"/>
          </a:p>
          <a:p>
            <a:r>
              <a:rPr lang="en-US" dirty="0" smtClean="0"/>
              <a:t>Oxygen Cycle</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e nitrogen cycle(1).gif"/>
          <p:cNvPicPr>
            <a:picLocks noGrp="1" noChangeAspect="1"/>
          </p:cNvPicPr>
          <p:nvPr>
            <p:ph idx="1"/>
          </p:nvPr>
        </p:nvPicPr>
        <p:blipFill>
          <a:blip r:embed="rId2"/>
          <a:srcRect l="-17503" r="-17503"/>
          <a:stretch>
            <a:fillRect/>
          </a:stretch>
        </p:blipFill>
        <p:spPr>
          <a:xfrm>
            <a:off x="-1676400" y="0"/>
            <a:ext cx="12496800" cy="6858001"/>
          </a:xfrm>
        </p:spPr>
      </p:pic>
      <p:sp>
        <p:nvSpPr>
          <p:cNvPr id="3" name="Slide Number Placeholder 2"/>
          <p:cNvSpPr>
            <a:spLocks noGrp="1"/>
          </p:cNvSpPr>
          <p:nvPr>
            <p:ph type="sldNum" sz="quarter" idx="12"/>
          </p:nvPr>
        </p:nvSpPr>
        <p:spPr/>
        <p:txBody>
          <a:bodyPr/>
          <a:lstStyle/>
          <a:p>
            <a:fld id="{9C2D23F5-6E04-DC4F-A4C9-F36FE5AA08C1}"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9C2D23F5-6E04-DC4F-A4C9-F36FE5AA08C1}" type="slidenum">
              <a:rPr lang="en-US" smtClean="0"/>
              <a:pPr/>
              <a:t>25</a:t>
            </a:fld>
            <a:endParaRPr lang="en-US"/>
          </a:p>
        </p:txBody>
      </p:sp>
      <p:pic>
        <p:nvPicPr>
          <p:cNvPr id="3074" name="Picture 2" descr="C:\Documents and Settings\jcobb\My Documents\Dropbox\Classroom Files\2012\Ecology\Ecology Art BJ\Bio-p468-cyc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60042"/>
            <a:ext cx="9144000" cy="6197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26134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rboncycle_sm.jpg"/>
          <p:cNvPicPr>
            <a:picLocks noGrp="1" noChangeAspect="1"/>
          </p:cNvPicPr>
          <p:nvPr>
            <p:ph idx="1"/>
          </p:nvPr>
        </p:nvPicPr>
        <p:blipFill>
          <a:blip r:embed="rId2"/>
          <a:srcRect l="-40915" r="-40915"/>
          <a:stretch>
            <a:fillRect/>
          </a:stretch>
        </p:blipFill>
        <p:spPr>
          <a:xfrm>
            <a:off x="-1752600" y="0"/>
            <a:ext cx="12725400" cy="6858000"/>
          </a:xfrm>
        </p:spPr>
      </p:pic>
      <p:sp>
        <p:nvSpPr>
          <p:cNvPr id="3" name="Slide Number Placeholder 2"/>
          <p:cNvSpPr>
            <a:spLocks noGrp="1"/>
          </p:cNvSpPr>
          <p:nvPr>
            <p:ph type="sldNum" sz="quarter" idx="12"/>
          </p:nvPr>
        </p:nvSpPr>
        <p:spPr/>
        <p:txBody>
          <a:bodyPr/>
          <a:lstStyle/>
          <a:p>
            <a:fld id="{9C2D23F5-6E04-DC4F-A4C9-F36FE5AA08C1}"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Limiting Factor</a:t>
            </a:r>
            <a:endParaRPr lang="en-US" dirty="0"/>
          </a:p>
        </p:txBody>
      </p:sp>
      <p:sp>
        <p:nvSpPr>
          <p:cNvPr id="3" name="Content Placeholder 2"/>
          <p:cNvSpPr>
            <a:spLocks noGrp="1"/>
          </p:cNvSpPr>
          <p:nvPr>
            <p:ph idx="1"/>
          </p:nvPr>
        </p:nvSpPr>
        <p:spPr/>
        <p:txBody>
          <a:bodyPr/>
          <a:lstStyle/>
          <a:p>
            <a:r>
              <a:rPr lang="en-US" dirty="0" smtClean="0"/>
              <a:t>What do you think it is?</a:t>
            </a:r>
          </a:p>
          <a:p>
            <a:endParaRPr lang="en-US" dirty="0" smtClean="0"/>
          </a:p>
          <a:p>
            <a:r>
              <a:rPr lang="en-US" dirty="0" smtClean="0"/>
              <a:t>A factor that in some way limit the growth or existence of an organism.</a:t>
            </a:r>
          </a:p>
          <a:p>
            <a:pPr>
              <a:buNone/>
            </a:pPr>
            <a:endParaRPr lang="en-US" dirty="0" smtClean="0"/>
          </a:p>
          <a:p>
            <a:r>
              <a:rPr lang="en-US" dirty="0" smtClean="0"/>
              <a:t>Could be food, minerals, water, temperature, etc.</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650082" y="350044"/>
            <a:ext cx="8149590" cy="1934376"/>
          </a:xfrm>
          <a:prstGeom prst="rect">
            <a:avLst/>
          </a:prstGeom>
          <a:noFill/>
          <a:ln w="9525">
            <a:noFill/>
            <a:miter lim="800000"/>
            <a:headEnd/>
            <a:tailEnd/>
          </a:ln>
        </p:spPr>
        <p:txBody>
          <a:bodyPr lIns="0" tIns="0" rIns="0" bIns="0">
            <a:prstTxWarp prst="textNoShape">
              <a:avLst/>
            </a:prstTxWarp>
            <a:spAutoFit/>
          </a:bodyPr>
          <a:lstStyle/>
          <a:p>
            <a:pPr>
              <a:lnSpc>
                <a:spcPct val="95000"/>
              </a:lnSpc>
            </a:pPr>
            <a:r>
              <a:rPr lang="en-US" sz="3200" u="sng" dirty="0">
                <a:solidFill>
                  <a:srgbClr val="000000"/>
                </a:solidFill>
                <a:latin typeface="Arial" charset="0"/>
              </a:rPr>
              <a:t>Exponential Growth</a:t>
            </a:r>
            <a:r>
              <a:rPr lang="en-US" sz="3200" dirty="0">
                <a:solidFill>
                  <a:srgbClr val="000000"/>
                </a:solidFill>
                <a:latin typeface="Arial" charset="0"/>
              </a:rPr>
              <a:t> –reproduce at a constant rate. Occurs under ideal conditions (no limits) </a:t>
            </a:r>
            <a:endParaRPr lang="en-US" dirty="0"/>
          </a:p>
          <a:p>
            <a:pPr>
              <a:lnSpc>
                <a:spcPct val="95000"/>
              </a:lnSpc>
            </a:pPr>
            <a:r>
              <a:rPr lang="en-US" sz="3200" i="1" dirty="0">
                <a:solidFill>
                  <a:srgbClr val="000000"/>
                </a:solidFill>
                <a:latin typeface="Arial" charset="0"/>
              </a:rPr>
              <a:t>J-shape curve</a:t>
            </a:r>
            <a:r>
              <a:rPr lang="en-US" sz="3200" dirty="0">
                <a:solidFill>
                  <a:srgbClr val="000000"/>
                </a:solidFill>
                <a:latin typeface="Arial" charset="0"/>
              </a:rPr>
              <a:t> </a:t>
            </a:r>
          </a:p>
        </p:txBody>
      </p:sp>
      <p:sp>
        <p:nvSpPr>
          <p:cNvPr id="2" name="Slide Number Placeholder 1"/>
          <p:cNvSpPr>
            <a:spLocks noGrp="1"/>
          </p:cNvSpPr>
          <p:nvPr>
            <p:ph type="sldNum" sz="quarter" idx="12"/>
          </p:nvPr>
        </p:nvSpPr>
        <p:spPr/>
        <p:txBody>
          <a:bodyPr/>
          <a:lstStyle/>
          <a:p>
            <a:fld id="{9C2D23F5-6E04-DC4F-A4C9-F36FE5AA08C1}" type="slidenum">
              <a:rPr lang="en-US" smtClean="0"/>
              <a:pPr/>
              <a:t>28</a:t>
            </a:fld>
            <a:endParaRPr lang="en-US"/>
          </a:p>
        </p:txBody>
      </p:sp>
      <p:pic>
        <p:nvPicPr>
          <p:cNvPr id="1026" name="Picture 2" descr="C:\Documents and Settings\jcobb\My Documents\Dropbox\Classroom Files\2012\Ecology\Ecology Art BJ\Bio-p470-Fig19-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44394"/>
            <a:ext cx="5568950" cy="49770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421482" y="197168"/>
            <a:ext cx="8301038" cy="1407565"/>
          </a:xfrm>
          <a:prstGeom prst="rect">
            <a:avLst/>
          </a:prstGeom>
          <a:noFill/>
          <a:ln w="9525">
            <a:noFill/>
            <a:miter lim="800000"/>
            <a:headEnd/>
            <a:tailEnd/>
          </a:ln>
        </p:spPr>
        <p:txBody>
          <a:bodyPr lIns="0" tIns="0" rIns="0" bIns="0">
            <a:prstTxWarp prst="textNoShape">
              <a:avLst/>
            </a:prstTxWarp>
            <a:spAutoFit/>
          </a:bodyPr>
          <a:lstStyle/>
          <a:p>
            <a:pPr>
              <a:lnSpc>
                <a:spcPct val="95000"/>
              </a:lnSpc>
            </a:pPr>
            <a:r>
              <a:rPr lang="en-US" sz="3200" u="sng" dirty="0">
                <a:solidFill>
                  <a:srgbClr val="000000"/>
                </a:solidFill>
                <a:latin typeface="Arial" charset="0"/>
              </a:rPr>
              <a:t>Logistic Growth</a:t>
            </a:r>
            <a:r>
              <a:rPr lang="en-US" sz="3200" dirty="0">
                <a:solidFill>
                  <a:srgbClr val="000000"/>
                </a:solidFill>
                <a:latin typeface="Arial" charset="0"/>
              </a:rPr>
              <a:t> – resources become less available, growth slows or stops</a:t>
            </a:r>
            <a:endParaRPr lang="en-US" dirty="0"/>
          </a:p>
          <a:p>
            <a:pPr>
              <a:lnSpc>
                <a:spcPct val="95000"/>
              </a:lnSpc>
            </a:pPr>
            <a:r>
              <a:rPr lang="en-US" sz="3200" i="1" dirty="0">
                <a:solidFill>
                  <a:srgbClr val="000000"/>
                </a:solidFill>
                <a:latin typeface="Arial" charset="0"/>
              </a:rPr>
              <a:t>S-shape curve</a:t>
            </a:r>
            <a:r>
              <a:rPr lang="en-US" sz="3200" dirty="0">
                <a:solidFill>
                  <a:srgbClr val="000000"/>
                </a:solidFill>
                <a:latin typeface="Arial" charset="0"/>
              </a:rPr>
              <a:t> </a:t>
            </a:r>
          </a:p>
        </p:txBody>
      </p:sp>
      <p:sp>
        <p:nvSpPr>
          <p:cNvPr id="19460" name="Text Box 6"/>
          <p:cNvSpPr txBox="1">
            <a:spLocks noChangeArrowheads="1"/>
          </p:cNvSpPr>
          <p:nvPr/>
        </p:nvSpPr>
        <p:spPr bwMode="auto">
          <a:xfrm>
            <a:off x="497205" y="3397568"/>
            <a:ext cx="2587467" cy="2811026"/>
          </a:xfrm>
          <a:prstGeom prst="rect">
            <a:avLst/>
          </a:prstGeom>
          <a:noFill/>
          <a:ln w="9525">
            <a:noFill/>
            <a:miter lim="800000"/>
            <a:headEnd/>
            <a:tailEnd/>
          </a:ln>
        </p:spPr>
        <p:txBody>
          <a:bodyPr lIns="0" tIns="0" rIns="0" bIns="0">
            <a:prstTxWarp prst="textNoShape">
              <a:avLst/>
            </a:prstTxWarp>
            <a:spAutoFit/>
          </a:bodyPr>
          <a:lstStyle/>
          <a:p>
            <a:pPr>
              <a:lnSpc>
                <a:spcPct val="95000"/>
              </a:lnSpc>
            </a:pPr>
            <a:r>
              <a:rPr lang="en-US" sz="3200" u="sng" dirty="0">
                <a:solidFill>
                  <a:srgbClr val="000000"/>
                </a:solidFill>
                <a:latin typeface="Arial" charset="0"/>
              </a:rPr>
              <a:t>Carrying Capacity</a:t>
            </a:r>
            <a:r>
              <a:rPr lang="en-US" sz="3200" dirty="0">
                <a:solidFill>
                  <a:srgbClr val="000000"/>
                </a:solidFill>
                <a:latin typeface="Arial" charset="0"/>
              </a:rPr>
              <a:t> – the number an environment can support </a:t>
            </a:r>
          </a:p>
        </p:txBody>
      </p:sp>
      <p:sp>
        <p:nvSpPr>
          <p:cNvPr id="2" name="Slide Number Placeholder 1"/>
          <p:cNvSpPr>
            <a:spLocks noGrp="1"/>
          </p:cNvSpPr>
          <p:nvPr>
            <p:ph type="sldNum" sz="quarter" idx="12"/>
          </p:nvPr>
        </p:nvSpPr>
        <p:spPr/>
        <p:txBody>
          <a:bodyPr/>
          <a:lstStyle/>
          <a:p>
            <a:fld id="{9C2D23F5-6E04-DC4F-A4C9-F36FE5AA08C1}" type="slidenum">
              <a:rPr lang="en-US" smtClean="0"/>
              <a:pPr/>
              <a:t>29</a:t>
            </a:fld>
            <a:endParaRPr lang="en-US"/>
          </a:p>
        </p:txBody>
      </p:sp>
      <p:pic>
        <p:nvPicPr>
          <p:cNvPr id="2050" name="Picture 2" descr="C:\Documents and Settings\jcobb\My Documents\Dropbox\Classroom Files\2012\Ecology\Ecology Art BJ\Bio-p471-Fig19-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1479298"/>
            <a:ext cx="4832350" cy="48455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Australian Rabbit</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http://www.youtube.com/watch?v=pgPhn4tYxJQ</a:t>
            </a:r>
            <a:endParaRPr lang="en-US" dirty="0" smtClean="0"/>
          </a:p>
          <a:p>
            <a:pPr>
              <a:buNone/>
            </a:pPr>
            <a:endParaRPr lang="en-US" dirty="0" smtClean="0"/>
          </a:p>
          <a:p>
            <a:r>
              <a:rPr lang="en-US" dirty="0" smtClean="0"/>
              <a:t>Thomas Austin imported 24 rabbits in 1859</a:t>
            </a:r>
          </a:p>
          <a:p>
            <a:pPr>
              <a:buNone/>
            </a:pPr>
            <a:endParaRPr lang="en-US" dirty="0" smtClean="0"/>
          </a:p>
          <a:p>
            <a:r>
              <a:rPr lang="en-US" dirty="0" smtClean="0"/>
              <a:t>Now the rabbits are being in check by a combination of viruses.</a:t>
            </a:r>
          </a:p>
          <a:p>
            <a:pPr>
              <a:buNone/>
            </a:pP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421482" y="274320"/>
            <a:ext cx="8301038" cy="4741298"/>
          </a:xfrm>
          <a:prstGeom prst="rect">
            <a:avLst/>
          </a:prstGeom>
          <a:noFill/>
          <a:ln w="9525">
            <a:noFill/>
            <a:miter lim="800000"/>
            <a:headEnd/>
            <a:tailEnd/>
          </a:ln>
        </p:spPr>
        <p:txBody>
          <a:bodyPr lIns="0" tIns="0" rIns="0" bIns="0">
            <a:prstTxWarp prst="textNoShape">
              <a:avLst/>
            </a:prstTxWarp>
            <a:spAutoFit/>
          </a:bodyPr>
          <a:lstStyle/>
          <a:p>
            <a:pPr>
              <a:lnSpc>
                <a:spcPct val="95000"/>
              </a:lnSpc>
            </a:pPr>
            <a:r>
              <a:rPr lang="en-US" sz="3200" b="1" dirty="0">
                <a:solidFill>
                  <a:srgbClr val="000000"/>
                </a:solidFill>
                <a:latin typeface="Arial" charset="0"/>
              </a:rPr>
              <a:t>5-2 Limits to Growth</a:t>
            </a:r>
            <a:endParaRPr lang="en-US" dirty="0"/>
          </a:p>
          <a:p>
            <a:pPr>
              <a:lnSpc>
                <a:spcPct val="95000"/>
              </a:lnSpc>
            </a:pPr>
            <a:endParaRPr lang="en-US" sz="3200" u="sng" dirty="0">
              <a:solidFill>
                <a:srgbClr val="000000"/>
              </a:solidFill>
              <a:latin typeface="Arial" charset="0"/>
            </a:endParaRPr>
          </a:p>
          <a:p>
            <a:pPr>
              <a:lnSpc>
                <a:spcPct val="95000"/>
              </a:lnSpc>
            </a:pPr>
            <a:r>
              <a:rPr lang="en-US" sz="3200" u="sng" dirty="0">
                <a:solidFill>
                  <a:srgbClr val="000000"/>
                </a:solidFill>
                <a:latin typeface="Arial" charset="0"/>
              </a:rPr>
              <a:t>Limiting Factor</a:t>
            </a:r>
            <a:r>
              <a:rPr lang="en-US" sz="3200" dirty="0">
                <a:solidFill>
                  <a:srgbClr val="000000"/>
                </a:solidFill>
                <a:latin typeface="Arial" charset="0"/>
              </a:rPr>
              <a:t> – causes population growth to decrease</a:t>
            </a:r>
            <a:endParaRPr lang="en-US" dirty="0"/>
          </a:p>
          <a:p>
            <a:pPr>
              <a:lnSpc>
                <a:spcPct val="95000"/>
              </a:lnSpc>
            </a:pPr>
            <a:endParaRPr lang="en-US" sz="3200" u="sng" dirty="0">
              <a:solidFill>
                <a:srgbClr val="000000"/>
              </a:solidFill>
              <a:latin typeface="Arial" charset="0"/>
            </a:endParaRPr>
          </a:p>
          <a:p>
            <a:pPr>
              <a:lnSpc>
                <a:spcPct val="95000"/>
              </a:lnSpc>
            </a:pPr>
            <a:r>
              <a:rPr lang="en-US" sz="3200" u="sng" dirty="0">
                <a:solidFill>
                  <a:srgbClr val="000000"/>
                </a:solidFill>
                <a:latin typeface="Arial" charset="0"/>
              </a:rPr>
              <a:t>Density-Dependent Factors</a:t>
            </a:r>
            <a:r>
              <a:rPr lang="en-US" sz="3200" dirty="0">
                <a:solidFill>
                  <a:srgbClr val="000000"/>
                </a:solidFill>
                <a:latin typeface="Arial" charset="0"/>
              </a:rPr>
              <a:t> –depends on population size</a:t>
            </a:r>
            <a:endParaRPr lang="en-US" dirty="0"/>
          </a:p>
          <a:p>
            <a:pPr>
              <a:lnSpc>
                <a:spcPct val="95000"/>
              </a:lnSpc>
            </a:pPr>
            <a:r>
              <a:rPr lang="en-US" sz="3200" dirty="0">
                <a:solidFill>
                  <a:srgbClr val="000000"/>
                </a:solidFill>
                <a:latin typeface="Arial" charset="0"/>
              </a:rPr>
              <a:t>competition </a:t>
            </a:r>
            <a:endParaRPr lang="en-US" dirty="0"/>
          </a:p>
          <a:p>
            <a:pPr>
              <a:lnSpc>
                <a:spcPct val="95000"/>
              </a:lnSpc>
            </a:pPr>
            <a:r>
              <a:rPr lang="en-US" sz="3200" dirty="0">
                <a:solidFill>
                  <a:srgbClr val="000000"/>
                </a:solidFill>
                <a:latin typeface="Arial" charset="0"/>
              </a:rPr>
              <a:t>predation</a:t>
            </a:r>
            <a:endParaRPr lang="en-US" dirty="0"/>
          </a:p>
          <a:p>
            <a:pPr>
              <a:lnSpc>
                <a:spcPct val="95000"/>
              </a:lnSpc>
            </a:pPr>
            <a:r>
              <a:rPr lang="en-US" sz="3200" dirty="0">
                <a:solidFill>
                  <a:srgbClr val="000000"/>
                </a:solidFill>
                <a:latin typeface="Arial" charset="0"/>
              </a:rPr>
              <a:t>parasitism and disease </a:t>
            </a:r>
          </a:p>
        </p:txBody>
      </p:sp>
      <p:sp>
        <p:nvSpPr>
          <p:cNvPr id="2" name="Slide Number Placeholder 1"/>
          <p:cNvSpPr>
            <a:spLocks noGrp="1"/>
          </p:cNvSpPr>
          <p:nvPr>
            <p:ph type="sldNum" sz="quarter" idx="12"/>
          </p:nvPr>
        </p:nvSpPr>
        <p:spPr/>
        <p:txBody>
          <a:bodyPr/>
          <a:lstStyle/>
          <a:p>
            <a:fld id="{9C2D23F5-6E04-DC4F-A4C9-F36FE5AA08C1}"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497205" y="731520"/>
            <a:ext cx="4187667" cy="3746667"/>
          </a:xfrm>
          <a:prstGeom prst="rect">
            <a:avLst/>
          </a:prstGeom>
          <a:noFill/>
          <a:ln w="9525">
            <a:noFill/>
            <a:miter lim="800000"/>
            <a:headEnd/>
            <a:tailEnd/>
          </a:ln>
        </p:spPr>
        <p:txBody>
          <a:bodyPr lIns="0" tIns="0" rIns="0" bIns="0">
            <a:prstTxWarp prst="textNoShape">
              <a:avLst/>
            </a:prstTxWarp>
            <a:spAutoFit/>
          </a:bodyPr>
          <a:lstStyle/>
          <a:p>
            <a:pPr>
              <a:lnSpc>
                <a:spcPct val="95000"/>
              </a:lnSpc>
            </a:pPr>
            <a:r>
              <a:rPr lang="en-US" sz="3200" u="sng" dirty="0">
                <a:solidFill>
                  <a:srgbClr val="000000"/>
                </a:solidFill>
                <a:latin typeface="Arial" charset="0"/>
              </a:rPr>
              <a:t>Density-Independent Factors</a:t>
            </a:r>
            <a:r>
              <a:rPr lang="en-US" sz="3200" dirty="0">
                <a:solidFill>
                  <a:srgbClr val="000000"/>
                </a:solidFill>
                <a:latin typeface="Arial" charset="0"/>
              </a:rPr>
              <a:t> – does </a:t>
            </a:r>
            <a:r>
              <a:rPr lang="en-US" sz="3200" b="1" dirty="0">
                <a:solidFill>
                  <a:srgbClr val="000000"/>
                </a:solidFill>
                <a:latin typeface="Arial" charset="0"/>
              </a:rPr>
              <a:t>not</a:t>
            </a:r>
            <a:r>
              <a:rPr lang="en-US" sz="3200" dirty="0">
                <a:solidFill>
                  <a:srgbClr val="000000"/>
                </a:solidFill>
                <a:latin typeface="Arial" charset="0"/>
              </a:rPr>
              <a:t> depend on population size</a:t>
            </a:r>
            <a:endParaRPr lang="en-US" dirty="0"/>
          </a:p>
          <a:p>
            <a:pPr>
              <a:lnSpc>
                <a:spcPct val="95000"/>
              </a:lnSpc>
            </a:pPr>
            <a:endParaRPr lang="en-US" sz="3200" dirty="0">
              <a:solidFill>
                <a:srgbClr val="000000"/>
              </a:solidFill>
              <a:latin typeface="Arial" charset="0"/>
            </a:endParaRPr>
          </a:p>
          <a:p>
            <a:pPr>
              <a:lnSpc>
                <a:spcPct val="95000"/>
              </a:lnSpc>
            </a:pPr>
            <a:r>
              <a:rPr lang="en-US" sz="3200" dirty="0">
                <a:solidFill>
                  <a:srgbClr val="000000"/>
                </a:solidFill>
                <a:latin typeface="Arial" charset="0"/>
              </a:rPr>
              <a:t>Unusual weather</a:t>
            </a:r>
            <a:endParaRPr lang="en-US" dirty="0"/>
          </a:p>
          <a:p>
            <a:pPr>
              <a:lnSpc>
                <a:spcPct val="95000"/>
              </a:lnSpc>
            </a:pPr>
            <a:r>
              <a:rPr lang="en-US" sz="3200" dirty="0">
                <a:solidFill>
                  <a:srgbClr val="000000"/>
                </a:solidFill>
                <a:latin typeface="Arial" charset="0"/>
              </a:rPr>
              <a:t>Natural disasters</a:t>
            </a:r>
            <a:endParaRPr lang="en-US" dirty="0"/>
          </a:p>
          <a:p>
            <a:pPr>
              <a:lnSpc>
                <a:spcPct val="95000"/>
              </a:lnSpc>
            </a:pPr>
            <a:r>
              <a:rPr lang="en-US" sz="3200" dirty="0">
                <a:solidFill>
                  <a:srgbClr val="000000"/>
                </a:solidFill>
                <a:latin typeface="Arial" charset="0"/>
              </a:rPr>
              <a:t>Some human activities</a:t>
            </a:r>
          </a:p>
        </p:txBody>
      </p:sp>
      <p:pic>
        <p:nvPicPr>
          <p:cNvPr id="21507" name="Picture 5"/>
          <p:cNvPicPr>
            <a:picLocks noChangeAspect="1" noChangeArrowheads="1"/>
          </p:cNvPicPr>
          <p:nvPr/>
        </p:nvPicPr>
        <p:blipFill>
          <a:blip r:embed="rId2"/>
          <a:srcRect/>
          <a:stretch>
            <a:fillRect/>
          </a:stretch>
        </p:blipFill>
        <p:spPr bwMode="auto">
          <a:xfrm>
            <a:off x="4876324" y="608648"/>
            <a:ext cx="3896201" cy="5192078"/>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9C2D23F5-6E04-DC4F-A4C9-F36FE5AA08C1}"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Biomes</a:t>
            </a:r>
            <a:endParaRPr lang="en-US" dirty="0"/>
          </a:p>
        </p:txBody>
      </p:sp>
      <p:sp>
        <p:nvSpPr>
          <p:cNvPr id="3" name="Content Placeholder 2"/>
          <p:cNvSpPr>
            <a:spLocks noGrp="1"/>
          </p:cNvSpPr>
          <p:nvPr>
            <p:ph idx="1"/>
          </p:nvPr>
        </p:nvSpPr>
        <p:spPr/>
        <p:txBody>
          <a:bodyPr>
            <a:normAutofit lnSpcReduction="10000"/>
          </a:bodyPr>
          <a:lstStyle/>
          <a:p>
            <a:r>
              <a:rPr lang="en-US" dirty="0" smtClean="0"/>
              <a:t>A major section of the biosphere that has uniform physical environments and similar biotic communities.</a:t>
            </a:r>
          </a:p>
          <a:p>
            <a:endParaRPr lang="en-US" dirty="0" smtClean="0"/>
          </a:p>
          <a:p>
            <a:r>
              <a:rPr lang="en-US" dirty="0" smtClean="0"/>
              <a:t>Tundra, Coniferous Forest, Temperate Grassland, Temperate Deciduous Forest, Chaparral, Tropical Deciduous Forest, Savanna, Tropical Rain Forest, Desert, Aquatic, Mountains.</a:t>
            </a:r>
          </a:p>
        </p:txBody>
      </p:sp>
      <p:sp>
        <p:nvSpPr>
          <p:cNvPr id="4" name="Slide Number Placeholder 3"/>
          <p:cNvSpPr>
            <a:spLocks noGrp="1"/>
          </p:cNvSpPr>
          <p:nvPr>
            <p:ph type="sldNum" sz="quarter" idx="12"/>
          </p:nvPr>
        </p:nvSpPr>
        <p:spPr/>
        <p:txBody>
          <a:bodyPr/>
          <a:lstStyle/>
          <a:p>
            <a:fld id="{9C2D23F5-6E04-DC4F-A4C9-F36FE5AA08C1}"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Tundra</a:t>
            </a:r>
            <a:endParaRPr lang="en-US" dirty="0"/>
          </a:p>
        </p:txBody>
      </p:sp>
      <p:pic>
        <p:nvPicPr>
          <p:cNvPr id="6" name="Content Placeholder 5" descr="tundra.jpeg"/>
          <p:cNvPicPr>
            <a:picLocks noGrp="1" noChangeAspect="1"/>
          </p:cNvPicPr>
          <p:nvPr>
            <p:ph idx="1"/>
          </p:nvPr>
        </p:nvPicPr>
        <p:blipFill>
          <a:blip r:embed="rId2"/>
          <a:srcRect t="-37136" b="-37136"/>
          <a:stretch>
            <a:fillRect/>
          </a:stretch>
        </p:blipFill>
        <p:spPr>
          <a:xfrm>
            <a:off x="3465513" y="990600"/>
            <a:ext cx="5562600" cy="6369350"/>
          </a:xfrm>
        </p:spPr>
      </p:pic>
      <p:sp>
        <p:nvSpPr>
          <p:cNvPr id="5" name="Text Placeholder 4"/>
          <p:cNvSpPr>
            <a:spLocks noGrp="1"/>
          </p:cNvSpPr>
          <p:nvPr>
            <p:ph type="body" sz="half" idx="2"/>
          </p:nvPr>
        </p:nvSpPr>
        <p:spPr/>
        <p:txBody>
          <a:bodyPr/>
          <a:lstStyle/>
          <a:p>
            <a:r>
              <a:rPr lang="en-US" dirty="0" smtClean="0"/>
              <a:t>Ground frozen for most of the year.</a:t>
            </a:r>
          </a:p>
          <a:p>
            <a:endParaRPr lang="en-US" dirty="0" smtClean="0"/>
          </a:p>
          <a:p>
            <a:r>
              <a:rPr lang="en-US" dirty="0" smtClean="0"/>
              <a:t>1/5 of the earths surface. </a:t>
            </a:r>
          </a:p>
          <a:p>
            <a:endParaRPr lang="en-US" dirty="0" smtClean="0"/>
          </a:p>
          <a:p>
            <a:r>
              <a:rPr lang="en-US" dirty="0" smtClean="0"/>
              <a:t>Small grasses and dwarf woody plants.</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Coniferous Forest</a:t>
            </a:r>
            <a:endParaRPr lang="en-US" dirty="0"/>
          </a:p>
        </p:txBody>
      </p:sp>
      <p:pic>
        <p:nvPicPr>
          <p:cNvPr id="5" name="Content Placeholder 4" descr="coniferous forest.jpg"/>
          <p:cNvPicPr>
            <a:picLocks noGrp="1" noChangeAspect="1"/>
          </p:cNvPicPr>
          <p:nvPr>
            <p:ph idx="1"/>
          </p:nvPr>
        </p:nvPicPr>
        <p:blipFill>
          <a:blip r:embed="rId2"/>
          <a:srcRect t="-26434" b="-26434"/>
          <a:stretch>
            <a:fillRect/>
          </a:stretch>
        </p:blipFill>
        <p:spPr>
          <a:xfrm>
            <a:off x="4191000" y="-914399"/>
            <a:ext cx="4730750" cy="5416856"/>
          </a:xfrm>
        </p:spPr>
      </p:pic>
      <p:sp>
        <p:nvSpPr>
          <p:cNvPr id="4" name="Text Placeholder 3"/>
          <p:cNvSpPr>
            <a:spLocks noGrp="1"/>
          </p:cNvSpPr>
          <p:nvPr>
            <p:ph type="body" sz="half" idx="2"/>
          </p:nvPr>
        </p:nvSpPr>
        <p:spPr/>
        <p:txBody>
          <a:bodyPr/>
          <a:lstStyle/>
          <a:p>
            <a:r>
              <a:rPr lang="en-US" dirty="0" smtClean="0"/>
              <a:t>Pines, spruces, and firs are predominant.</a:t>
            </a:r>
          </a:p>
          <a:p>
            <a:endParaRPr lang="en-US" dirty="0" smtClean="0"/>
          </a:p>
          <a:p>
            <a:r>
              <a:rPr lang="en-US" dirty="0" smtClean="0"/>
              <a:t>Usually only 2 seasons.</a:t>
            </a:r>
          </a:p>
          <a:p>
            <a:endParaRPr lang="en-US" dirty="0" smtClean="0"/>
          </a:p>
          <a:p>
            <a:endParaRPr lang="en-US" dirty="0"/>
          </a:p>
        </p:txBody>
      </p:sp>
      <p:pic>
        <p:nvPicPr>
          <p:cNvPr id="6" name="Picture 5" descr="con30"/>
          <p:cNvPicPr>
            <a:picLocks noChangeAspect="1" noChangeArrowheads="1"/>
          </p:cNvPicPr>
          <p:nvPr/>
        </p:nvPicPr>
        <p:blipFill>
          <a:blip r:embed="rId3"/>
          <a:srcRect/>
          <a:stretch>
            <a:fillRect/>
          </a:stretch>
        </p:blipFill>
        <p:spPr bwMode="auto">
          <a:xfrm>
            <a:off x="4191000" y="3882664"/>
            <a:ext cx="4730750" cy="297533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9C2D23F5-6E04-DC4F-A4C9-F36FE5AA08C1}"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Temperate Grassland</a:t>
            </a:r>
            <a:endParaRPr lang="en-US" dirty="0"/>
          </a:p>
        </p:txBody>
      </p:sp>
      <p:pic>
        <p:nvPicPr>
          <p:cNvPr id="5" name="Content Placeholder 4" descr="temperate grasslands.jpg"/>
          <p:cNvPicPr>
            <a:picLocks noGrp="1" noChangeAspect="1"/>
          </p:cNvPicPr>
          <p:nvPr>
            <p:ph idx="1"/>
          </p:nvPr>
        </p:nvPicPr>
        <p:blipFill>
          <a:blip r:embed="rId2"/>
          <a:srcRect t="-51894" b="-51894"/>
          <a:stretch>
            <a:fillRect/>
          </a:stretch>
        </p:blipFill>
        <p:spPr/>
      </p:pic>
      <p:sp>
        <p:nvSpPr>
          <p:cNvPr id="4" name="Text Placeholder 3"/>
          <p:cNvSpPr>
            <a:spLocks noGrp="1"/>
          </p:cNvSpPr>
          <p:nvPr>
            <p:ph type="body" sz="half" idx="2"/>
          </p:nvPr>
        </p:nvSpPr>
        <p:spPr/>
        <p:txBody>
          <a:bodyPr/>
          <a:lstStyle/>
          <a:p>
            <a:r>
              <a:rPr lang="en-US" dirty="0" smtClean="0"/>
              <a:t>Rainfall too light to support a forest.</a:t>
            </a:r>
          </a:p>
          <a:p>
            <a:endParaRPr lang="en-US" dirty="0" smtClean="0"/>
          </a:p>
          <a:p>
            <a:r>
              <a:rPr lang="en-US" dirty="0" smtClean="0"/>
              <a:t>Considered “Prairies”</a:t>
            </a:r>
          </a:p>
          <a:p>
            <a:endParaRPr lang="en-US" dirty="0" smtClean="0"/>
          </a:p>
          <a:p>
            <a:r>
              <a:rPr lang="en-US" dirty="0" smtClean="0"/>
              <a:t>Turned into farmland</a:t>
            </a:r>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Temperate Deciduous Forest</a:t>
            </a:r>
            <a:endParaRPr lang="en-US" dirty="0"/>
          </a:p>
        </p:txBody>
      </p:sp>
      <p:pic>
        <p:nvPicPr>
          <p:cNvPr id="5" name="Content Placeholder 4" descr="deciduous forest.jpg"/>
          <p:cNvPicPr>
            <a:picLocks noGrp="1" noChangeAspect="1"/>
          </p:cNvPicPr>
          <p:nvPr>
            <p:ph idx="1"/>
          </p:nvPr>
        </p:nvPicPr>
        <p:blipFill>
          <a:blip r:embed="rId2"/>
          <a:srcRect t="-36347" b="-36347"/>
          <a:stretch>
            <a:fillRect/>
          </a:stretch>
        </p:blipFill>
        <p:spPr/>
      </p:pic>
      <p:sp>
        <p:nvSpPr>
          <p:cNvPr id="4" name="Text Placeholder 3"/>
          <p:cNvSpPr>
            <a:spLocks noGrp="1"/>
          </p:cNvSpPr>
          <p:nvPr>
            <p:ph type="body" sz="half" idx="2"/>
          </p:nvPr>
        </p:nvSpPr>
        <p:spPr/>
        <p:txBody>
          <a:bodyPr/>
          <a:lstStyle/>
          <a:p>
            <a:r>
              <a:rPr lang="en-US" dirty="0" smtClean="0"/>
              <a:t>Abundant rainfall</a:t>
            </a:r>
          </a:p>
          <a:p>
            <a:endParaRPr lang="en-US" dirty="0" smtClean="0"/>
          </a:p>
          <a:p>
            <a:r>
              <a:rPr lang="en-US" dirty="0" smtClean="0"/>
              <a:t>Moderate temperatures</a:t>
            </a:r>
          </a:p>
          <a:p>
            <a:endParaRPr lang="en-US" dirty="0" smtClean="0"/>
          </a:p>
          <a:p>
            <a:r>
              <a:rPr lang="en-US" dirty="0" smtClean="0"/>
              <a:t>4 seasons</a:t>
            </a:r>
          </a:p>
          <a:p>
            <a:endParaRPr lang="en-US" dirty="0" smtClean="0"/>
          </a:p>
          <a:p>
            <a:r>
              <a:rPr lang="en-US" dirty="0" smtClean="0"/>
              <a:t>Leaves fall</a:t>
            </a:r>
          </a:p>
          <a:p>
            <a:endParaRPr lang="en-US" dirty="0" smtClean="0"/>
          </a:p>
          <a:p>
            <a:r>
              <a:rPr lang="en-US" dirty="0" smtClean="0"/>
              <a:t>Our typical forest</a:t>
            </a:r>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Chaparral</a:t>
            </a:r>
            <a:endParaRPr lang="en-US" dirty="0"/>
          </a:p>
        </p:txBody>
      </p:sp>
      <p:pic>
        <p:nvPicPr>
          <p:cNvPr id="5" name="Content Placeholder 4" descr="chaparral.jpeg"/>
          <p:cNvPicPr>
            <a:picLocks noGrp="1" noChangeAspect="1"/>
          </p:cNvPicPr>
          <p:nvPr>
            <p:ph idx="1"/>
          </p:nvPr>
        </p:nvPicPr>
        <p:blipFill>
          <a:blip r:embed="rId2"/>
          <a:srcRect t="-26042" b="-26042"/>
          <a:stretch>
            <a:fillRect/>
          </a:stretch>
        </p:blipFill>
        <p:spPr/>
      </p:pic>
      <p:sp>
        <p:nvSpPr>
          <p:cNvPr id="4" name="Text Placeholder 3"/>
          <p:cNvSpPr>
            <a:spLocks noGrp="1"/>
          </p:cNvSpPr>
          <p:nvPr>
            <p:ph type="body" sz="half" idx="2"/>
          </p:nvPr>
        </p:nvSpPr>
        <p:spPr/>
        <p:txBody>
          <a:bodyPr/>
          <a:lstStyle/>
          <a:p>
            <a:r>
              <a:rPr lang="en-US" dirty="0" smtClean="0"/>
              <a:t>Mild temperatures</a:t>
            </a:r>
          </a:p>
          <a:p>
            <a:endParaRPr lang="en-US" dirty="0" smtClean="0"/>
          </a:p>
          <a:p>
            <a:r>
              <a:rPr lang="en-US" dirty="0" smtClean="0"/>
              <a:t>Winter rainfall, but dry summers</a:t>
            </a:r>
          </a:p>
          <a:p>
            <a:endParaRPr lang="en-US" dirty="0" smtClean="0"/>
          </a:p>
          <a:p>
            <a:r>
              <a:rPr lang="en-US" dirty="0" smtClean="0"/>
              <a:t>California and Mexico and Mediterranean Sea.</a:t>
            </a:r>
          </a:p>
          <a:p>
            <a:endParaRPr lang="en-US" dirty="0" smtClean="0"/>
          </a:p>
          <a:p>
            <a:r>
              <a:rPr lang="en-US" dirty="0" smtClean="0"/>
              <a:t>Spiny plants</a:t>
            </a:r>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Deciduous Forest</a:t>
            </a:r>
            <a:endParaRPr lang="en-US" dirty="0"/>
          </a:p>
        </p:txBody>
      </p:sp>
      <p:pic>
        <p:nvPicPr>
          <p:cNvPr id="5" name="Content Placeholder 4" descr="tropical deciduous forest.jpeg"/>
          <p:cNvPicPr>
            <a:picLocks noGrp="1" noChangeAspect="1"/>
          </p:cNvPicPr>
          <p:nvPr>
            <p:ph idx="1"/>
          </p:nvPr>
        </p:nvPicPr>
        <p:blipFill>
          <a:blip r:embed="rId2"/>
          <a:srcRect t="-34409" b="-34409"/>
          <a:stretch>
            <a:fillRect/>
          </a:stretch>
        </p:blipFill>
        <p:spPr/>
      </p:pic>
      <p:sp>
        <p:nvSpPr>
          <p:cNvPr id="4" name="Text Placeholder 3"/>
          <p:cNvSpPr>
            <a:spLocks noGrp="1"/>
          </p:cNvSpPr>
          <p:nvPr>
            <p:ph type="body" sz="half" idx="2"/>
          </p:nvPr>
        </p:nvSpPr>
        <p:spPr/>
        <p:txBody>
          <a:bodyPr/>
          <a:lstStyle/>
          <a:p>
            <a:r>
              <a:rPr lang="en-US" dirty="0" smtClean="0"/>
              <a:t>Lush rainy season but severe dry season</a:t>
            </a:r>
          </a:p>
          <a:p>
            <a:endParaRPr lang="en-US" dirty="0" smtClean="0"/>
          </a:p>
          <a:p>
            <a:r>
              <a:rPr lang="en-US" dirty="0" smtClean="0"/>
              <a:t>The “bush” areas of Africa</a:t>
            </a:r>
          </a:p>
          <a:p>
            <a:endParaRPr lang="en-US" dirty="0" smtClean="0"/>
          </a:p>
          <a:p>
            <a:r>
              <a:rPr lang="en-US" dirty="0" smtClean="0"/>
              <a:t>Trees lose their leaves in the dry season.</a:t>
            </a:r>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Savanna</a:t>
            </a:r>
            <a:br>
              <a:rPr lang="en-US" dirty="0" smtClean="0"/>
            </a:br>
            <a:r>
              <a:rPr lang="en-US" dirty="0" smtClean="0"/>
              <a:t> (Tropical Grassland)</a:t>
            </a:r>
            <a:endParaRPr lang="en-US" dirty="0"/>
          </a:p>
        </p:txBody>
      </p:sp>
      <p:sp>
        <p:nvSpPr>
          <p:cNvPr id="4" name="Text Placeholder 3"/>
          <p:cNvSpPr>
            <a:spLocks noGrp="1"/>
          </p:cNvSpPr>
          <p:nvPr>
            <p:ph type="body" sz="half" idx="2"/>
          </p:nvPr>
        </p:nvSpPr>
        <p:spPr/>
        <p:txBody>
          <a:bodyPr/>
          <a:lstStyle/>
          <a:p>
            <a:r>
              <a:rPr lang="en-US" dirty="0" smtClean="0"/>
              <a:t>Warm regions</a:t>
            </a:r>
          </a:p>
          <a:p>
            <a:endParaRPr lang="en-US" dirty="0" smtClean="0"/>
          </a:p>
          <a:p>
            <a:r>
              <a:rPr lang="en-US" dirty="0" smtClean="0"/>
              <a:t>Good rainfall, but there is a dry season</a:t>
            </a:r>
          </a:p>
          <a:p>
            <a:endParaRPr lang="en-US" dirty="0" smtClean="0"/>
          </a:p>
          <a:p>
            <a:r>
              <a:rPr lang="en-US" dirty="0" smtClean="0"/>
              <a:t>Similar to temperate grasslands but the temperature stays constant due to proximity to the equator.</a:t>
            </a:r>
            <a:endParaRPr lang="en-US" dirty="0"/>
          </a:p>
        </p:txBody>
      </p:sp>
      <p:pic>
        <p:nvPicPr>
          <p:cNvPr id="6" name="Picture 6" descr="serengeti01"/>
          <p:cNvPicPr>
            <a:picLocks noChangeAspect="1" noChangeArrowheads="1"/>
          </p:cNvPicPr>
          <p:nvPr/>
        </p:nvPicPr>
        <p:blipFill>
          <a:blip r:embed="rId2"/>
          <a:srcRect/>
          <a:stretch>
            <a:fillRect/>
          </a:stretch>
        </p:blipFill>
        <p:spPr bwMode="auto">
          <a:xfrm>
            <a:off x="3465513" y="2971800"/>
            <a:ext cx="5493407" cy="3657600"/>
          </a:xfrm>
          <a:prstGeom prst="rect">
            <a:avLst/>
          </a:prstGeom>
          <a:noFill/>
          <a:ln w="9525">
            <a:noFill/>
            <a:miter lim="800000"/>
            <a:headEnd/>
            <a:tailEnd/>
          </a:ln>
        </p:spPr>
      </p:pic>
      <p:sp>
        <p:nvSpPr>
          <p:cNvPr id="7" name="Content Placeholder 6"/>
          <p:cNvSpPr>
            <a:spLocks noGrp="1"/>
          </p:cNvSpPr>
          <p:nvPr>
            <p:ph idx="1"/>
          </p:nvPr>
        </p:nvSpPr>
        <p:spPr/>
        <p:txBody>
          <a:bodyPr/>
          <a:lstStyle/>
          <a:p>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Ecology</a:t>
            </a:r>
            <a:endParaRPr lang="en-US" dirty="0"/>
          </a:p>
        </p:txBody>
      </p:sp>
      <p:sp>
        <p:nvSpPr>
          <p:cNvPr id="3" name="Content Placeholder 2"/>
          <p:cNvSpPr>
            <a:spLocks noGrp="1"/>
          </p:cNvSpPr>
          <p:nvPr>
            <p:ph idx="1"/>
          </p:nvPr>
        </p:nvSpPr>
        <p:spPr/>
        <p:txBody>
          <a:bodyPr>
            <a:normAutofit lnSpcReduction="10000"/>
          </a:bodyPr>
          <a:lstStyle/>
          <a:p>
            <a:r>
              <a:rPr lang="en-US" dirty="0" smtClean="0"/>
              <a:t>Study relationships of organisms and their environment.</a:t>
            </a:r>
          </a:p>
          <a:p>
            <a:r>
              <a:rPr lang="en-US" dirty="0" smtClean="0"/>
              <a:t>Predict what would happen if something is changed.</a:t>
            </a:r>
          </a:p>
          <a:p>
            <a:r>
              <a:rPr lang="en-US" dirty="0" smtClean="0"/>
              <a:t>Recommend steps to change.</a:t>
            </a:r>
          </a:p>
          <a:p>
            <a:r>
              <a:rPr lang="en-US" dirty="0" smtClean="0"/>
              <a:t>Recommend ways to use natural resources wisely and without destroying it.</a:t>
            </a:r>
          </a:p>
          <a:p>
            <a:r>
              <a:rPr lang="en-US" dirty="0" smtClean="0"/>
              <a:t>Deals with crops, pesticides, waste, mining, and wildlife.</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Drum"/>
                                        </p:tgtEl>
                                      </p:cMediaNode>
                                    </p:audio>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Drum"/>
                                        </p:tgtEl>
                                      </p:cMediaNode>
                                    </p:audio>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Drum"/>
                                        </p:tgtEl>
                                      </p:cMediaNode>
                                    </p:audio>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Drum"/>
                                        </p:tgtEl>
                                      </p:cMediaNode>
                                    </p:audio>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Drum"/>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Tropical Rain Forest</a:t>
            </a:r>
            <a:endParaRPr lang="en-US" dirty="0"/>
          </a:p>
        </p:txBody>
      </p:sp>
      <p:sp>
        <p:nvSpPr>
          <p:cNvPr id="4" name="Text Placeholder 3"/>
          <p:cNvSpPr>
            <a:spLocks noGrp="1"/>
          </p:cNvSpPr>
          <p:nvPr>
            <p:ph type="body" sz="half" idx="2"/>
          </p:nvPr>
        </p:nvSpPr>
        <p:spPr/>
        <p:txBody>
          <a:bodyPr/>
          <a:lstStyle/>
          <a:p>
            <a:r>
              <a:rPr lang="en-US" dirty="0" smtClean="0"/>
              <a:t>98 inches of rain per year.</a:t>
            </a:r>
          </a:p>
          <a:p>
            <a:endParaRPr lang="en-US" dirty="0" smtClean="0"/>
          </a:p>
          <a:p>
            <a:r>
              <a:rPr lang="en-US" dirty="0" smtClean="0"/>
              <a:t>High temperatures</a:t>
            </a:r>
          </a:p>
          <a:p>
            <a:endParaRPr lang="en-US" dirty="0" smtClean="0"/>
          </a:p>
          <a:p>
            <a:r>
              <a:rPr lang="en-US" dirty="0" smtClean="0"/>
              <a:t>Greatly diversified.</a:t>
            </a:r>
          </a:p>
          <a:p>
            <a:endParaRPr lang="en-US" dirty="0" smtClean="0"/>
          </a:p>
          <a:p>
            <a:r>
              <a:rPr lang="en-US" dirty="0" smtClean="0"/>
              <a:t>Support more biodiversity than all of the other biomes combined.</a:t>
            </a:r>
            <a:endParaRPr lang="en-US" dirty="0"/>
          </a:p>
        </p:txBody>
      </p:sp>
      <p:pic>
        <p:nvPicPr>
          <p:cNvPr id="6" name="Picture 7" descr="forestrain10"/>
          <p:cNvPicPr>
            <a:picLocks noChangeAspect="1" noChangeArrowheads="1"/>
          </p:cNvPicPr>
          <p:nvPr/>
        </p:nvPicPr>
        <p:blipFill>
          <a:blip r:embed="rId2"/>
          <a:srcRect/>
          <a:stretch>
            <a:fillRect/>
          </a:stretch>
        </p:blipFill>
        <p:spPr bwMode="auto">
          <a:xfrm>
            <a:off x="3338143" y="2620964"/>
            <a:ext cx="5348657" cy="3505199"/>
          </a:xfrm>
          <a:prstGeom prst="rect">
            <a:avLst/>
          </a:prstGeom>
          <a:noFill/>
          <a:ln w="9525">
            <a:noFill/>
            <a:miter lim="800000"/>
            <a:headEnd/>
            <a:tailEnd/>
          </a:ln>
        </p:spPr>
      </p:pic>
      <p:sp>
        <p:nvSpPr>
          <p:cNvPr id="7" name="Content Placeholder 6"/>
          <p:cNvSpPr>
            <a:spLocks noGrp="1"/>
          </p:cNvSpPr>
          <p:nvPr>
            <p:ph idx="1"/>
          </p:nvPr>
        </p:nvSpPr>
        <p:spPr/>
        <p:txBody>
          <a:bodyPr/>
          <a:lstStyle/>
          <a:p>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Desert</a:t>
            </a:r>
            <a:endParaRPr lang="en-US" dirty="0"/>
          </a:p>
        </p:txBody>
      </p:sp>
      <p:pic>
        <p:nvPicPr>
          <p:cNvPr id="5" name="Content Placeholder 4" descr="desert.jpeg"/>
          <p:cNvPicPr>
            <a:picLocks noGrp="1" noChangeAspect="1"/>
          </p:cNvPicPr>
          <p:nvPr>
            <p:ph idx="1"/>
          </p:nvPr>
        </p:nvPicPr>
        <p:blipFill>
          <a:blip r:embed="rId2"/>
          <a:srcRect t="-36210" b="-36210"/>
          <a:stretch>
            <a:fillRect/>
          </a:stretch>
        </p:blipFill>
        <p:spPr>
          <a:xfrm>
            <a:off x="3575050" y="1676400"/>
            <a:ext cx="5111750" cy="5853113"/>
          </a:xfrm>
        </p:spPr>
      </p:pic>
      <p:sp>
        <p:nvSpPr>
          <p:cNvPr id="4" name="Text Placeholder 3"/>
          <p:cNvSpPr>
            <a:spLocks noGrp="1"/>
          </p:cNvSpPr>
          <p:nvPr>
            <p:ph type="body" sz="half" idx="2"/>
          </p:nvPr>
        </p:nvSpPr>
        <p:spPr/>
        <p:txBody>
          <a:bodyPr/>
          <a:lstStyle/>
          <a:p>
            <a:r>
              <a:rPr lang="en-US" dirty="0" smtClean="0"/>
              <a:t>Less than 10 inches of rain per year.</a:t>
            </a:r>
          </a:p>
          <a:p>
            <a:endParaRPr lang="en-US" dirty="0" smtClean="0"/>
          </a:p>
          <a:p>
            <a:r>
              <a:rPr lang="en-US" dirty="0" smtClean="0"/>
              <a:t>Sparse vegetation that store water.</a:t>
            </a:r>
          </a:p>
          <a:p>
            <a:endParaRPr lang="en-US" dirty="0" smtClean="0"/>
          </a:p>
          <a:p>
            <a:r>
              <a:rPr lang="en-US" dirty="0" smtClean="0"/>
              <a:t>Both hot and cold deserts.</a:t>
            </a:r>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Aquatic Ecosystems</a:t>
            </a:r>
            <a:endParaRPr lang="en-US" dirty="0"/>
          </a:p>
        </p:txBody>
      </p:sp>
      <p:pic>
        <p:nvPicPr>
          <p:cNvPr id="5" name="Content Placeholder 4" descr="aquatic.jpeg"/>
          <p:cNvPicPr>
            <a:picLocks noGrp="1" noChangeAspect="1"/>
          </p:cNvPicPr>
          <p:nvPr>
            <p:ph idx="1"/>
          </p:nvPr>
        </p:nvPicPr>
        <p:blipFill>
          <a:blip r:embed="rId2"/>
          <a:srcRect t="-26434" b="-26434"/>
          <a:stretch>
            <a:fillRect/>
          </a:stretch>
        </p:blipFill>
        <p:spPr>
          <a:xfrm>
            <a:off x="3575050" y="1905000"/>
            <a:ext cx="5111750" cy="5853113"/>
          </a:xfrm>
        </p:spPr>
      </p:pic>
      <p:sp>
        <p:nvSpPr>
          <p:cNvPr id="4" name="Text Placeholder 3"/>
          <p:cNvSpPr>
            <a:spLocks noGrp="1"/>
          </p:cNvSpPr>
          <p:nvPr>
            <p:ph type="body" sz="half" idx="2"/>
          </p:nvPr>
        </p:nvSpPr>
        <p:spPr/>
        <p:txBody>
          <a:bodyPr/>
          <a:lstStyle/>
          <a:p>
            <a:r>
              <a:rPr lang="en-US" dirty="0" smtClean="0"/>
              <a:t>Marine or Freshwater</a:t>
            </a:r>
          </a:p>
          <a:p>
            <a:endParaRPr lang="en-US" dirty="0" smtClean="0"/>
          </a:p>
          <a:p>
            <a:r>
              <a:rPr lang="en-US" dirty="0" smtClean="0"/>
              <a:t>Oceans cover ¾ of the earths surface.</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9C2D23F5-6E04-DC4F-A4C9-F36FE5AA08C1}"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Mountains</a:t>
            </a:r>
            <a:endParaRPr lang="en-US" dirty="0"/>
          </a:p>
        </p:txBody>
      </p:sp>
      <p:pic>
        <p:nvPicPr>
          <p:cNvPr id="5" name="Content Placeholder 4" descr="himalayas.jpg"/>
          <p:cNvPicPr>
            <a:picLocks noGrp="1" noChangeAspect="1"/>
          </p:cNvPicPr>
          <p:nvPr>
            <p:ph idx="1"/>
          </p:nvPr>
        </p:nvPicPr>
        <p:blipFill>
          <a:blip r:embed="rId2"/>
          <a:srcRect t="-68540" b="-68540"/>
          <a:stretch>
            <a:fillRect/>
          </a:stretch>
        </p:blipFill>
        <p:spPr>
          <a:xfrm>
            <a:off x="3575050" y="-1491457"/>
            <a:ext cx="5111750" cy="5853113"/>
          </a:xfrm>
        </p:spPr>
      </p:pic>
      <p:sp>
        <p:nvSpPr>
          <p:cNvPr id="4" name="Text Placeholder 3"/>
          <p:cNvSpPr>
            <a:spLocks noGrp="1"/>
          </p:cNvSpPr>
          <p:nvPr>
            <p:ph type="body" sz="half" idx="2"/>
          </p:nvPr>
        </p:nvSpPr>
        <p:spPr/>
        <p:txBody>
          <a:bodyPr/>
          <a:lstStyle/>
          <a:p>
            <a:r>
              <a:rPr lang="en-US" dirty="0" err="1" smtClean="0"/>
              <a:t>Zonation</a:t>
            </a:r>
            <a:endParaRPr lang="en-US" dirty="0"/>
          </a:p>
        </p:txBody>
      </p:sp>
      <p:pic>
        <p:nvPicPr>
          <p:cNvPr id="6" name="Picture 5" descr="himalayas 2.jpeg"/>
          <p:cNvPicPr>
            <a:picLocks noChangeAspect="1"/>
          </p:cNvPicPr>
          <p:nvPr/>
        </p:nvPicPr>
        <p:blipFill>
          <a:blip r:embed="rId3"/>
          <a:stretch>
            <a:fillRect/>
          </a:stretch>
        </p:blipFill>
        <p:spPr>
          <a:xfrm>
            <a:off x="3781424" y="2964844"/>
            <a:ext cx="4905376" cy="3893156"/>
          </a:xfrm>
          <a:prstGeom prst="rect">
            <a:avLst/>
          </a:prstGeom>
        </p:spPr>
      </p:pic>
      <p:sp>
        <p:nvSpPr>
          <p:cNvPr id="3" name="Slide Number Placeholder 2"/>
          <p:cNvSpPr>
            <a:spLocks noGrp="1"/>
          </p:cNvSpPr>
          <p:nvPr>
            <p:ph type="sldNum" sz="quarter" idx="12"/>
          </p:nvPr>
        </p:nvSpPr>
        <p:spPr/>
        <p:txBody>
          <a:bodyPr/>
          <a:lstStyle/>
          <a:p>
            <a:fld id="{9C2D23F5-6E04-DC4F-A4C9-F36FE5AA08C1}"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d652e36.gif"/>
          <p:cNvPicPr>
            <a:picLocks noChangeAspect="1"/>
          </p:cNvPicPr>
          <p:nvPr/>
        </p:nvPicPr>
        <p:blipFill>
          <a:blip r:embed="rId2"/>
          <a:stretch>
            <a:fillRect/>
          </a:stretch>
        </p:blipFill>
        <p:spPr>
          <a:xfrm>
            <a:off x="2279650" y="0"/>
            <a:ext cx="5519737" cy="7239000"/>
          </a:xfrm>
          <a:prstGeom prst="rect">
            <a:avLst/>
          </a:prstGeom>
        </p:spPr>
      </p:pic>
      <p:sp>
        <p:nvSpPr>
          <p:cNvPr id="3" name="Slide Number Placeholder 2"/>
          <p:cNvSpPr>
            <a:spLocks noGrp="1"/>
          </p:cNvSpPr>
          <p:nvPr>
            <p:ph type="sldNum" sz="quarter" idx="12"/>
          </p:nvPr>
        </p:nvSpPr>
        <p:spPr/>
        <p:txBody>
          <a:bodyPr/>
          <a:lstStyle/>
          <a:p>
            <a:fld id="{9C2D23F5-6E04-DC4F-A4C9-F36FE5AA08C1}"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Biological Rhythms</a:t>
            </a:r>
            <a:endParaRPr lang="en-US" dirty="0"/>
          </a:p>
        </p:txBody>
      </p:sp>
      <p:sp>
        <p:nvSpPr>
          <p:cNvPr id="10" name="Content Placeholder 9"/>
          <p:cNvSpPr>
            <a:spLocks noGrp="1"/>
          </p:cNvSpPr>
          <p:nvPr>
            <p:ph idx="1"/>
          </p:nvPr>
        </p:nvSpPr>
        <p:spPr/>
        <p:txBody>
          <a:bodyPr/>
          <a:lstStyle/>
          <a:p>
            <a:r>
              <a:rPr lang="en-US" dirty="0" smtClean="0"/>
              <a:t>Mechanisms that cause organisms to regularly change their location, activities, or both.</a:t>
            </a:r>
          </a:p>
          <a:p>
            <a:pPr>
              <a:buNone/>
            </a:pPr>
            <a:endParaRPr lang="en-US" dirty="0" smtClean="0"/>
          </a:p>
          <a:p>
            <a:r>
              <a:rPr lang="en-US" dirty="0" smtClean="0"/>
              <a:t>Ex. Daily opening of flowers</a:t>
            </a:r>
          </a:p>
          <a:p>
            <a:r>
              <a:rPr lang="en-US" dirty="0" smtClean="0"/>
              <a:t>Ex. migration of birds</a:t>
            </a:r>
          </a:p>
          <a:p>
            <a:pPr>
              <a:buNone/>
            </a:pPr>
            <a:endParaRPr lang="en-US" dirty="0"/>
          </a:p>
        </p:txBody>
      </p:sp>
      <p:sp>
        <p:nvSpPr>
          <p:cNvPr id="2" name="Slide Number Placeholder 1"/>
          <p:cNvSpPr>
            <a:spLocks noGrp="1"/>
          </p:cNvSpPr>
          <p:nvPr>
            <p:ph type="sldNum" sz="quarter" idx="12"/>
          </p:nvPr>
        </p:nvSpPr>
        <p:spPr/>
        <p:txBody>
          <a:bodyPr/>
          <a:lstStyle/>
          <a:p>
            <a:fld id="{9C2D23F5-6E04-DC4F-A4C9-F36FE5AA08C1}"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Biological Rhythms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Diurnal – 24 hour time frame (daytime and nighttime)</a:t>
            </a:r>
          </a:p>
          <a:p>
            <a:r>
              <a:rPr lang="en-US" dirty="0" smtClean="0"/>
              <a:t>http://</a:t>
            </a:r>
            <a:r>
              <a:rPr lang="en-US" dirty="0" err="1" smtClean="0"/>
              <a:t>www.youtube.com/watch?v</a:t>
            </a:r>
            <a:r>
              <a:rPr lang="en-US" dirty="0" smtClean="0"/>
              <a:t>=</a:t>
            </a:r>
            <a:r>
              <a:rPr lang="en-US" dirty="0" err="1" smtClean="0"/>
              <a:t>HHqOqLkhMoQ&amp;feature</a:t>
            </a:r>
            <a:r>
              <a:rPr lang="en-US" dirty="0" smtClean="0"/>
              <a:t>=related</a:t>
            </a:r>
          </a:p>
          <a:p>
            <a:pPr>
              <a:buNone/>
            </a:pPr>
            <a:endParaRPr lang="en-US" dirty="0" smtClean="0"/>
          </a:p>
          <a:p>
            <a:r>
              <a:rPr lang="en-US" dirty="0" smtClean="0"/>
              <a:t>Seasonal Rhythms (yearly cycle) based on temperature, day length and available food.</a:t>
            </a:r>
          </a:p>
          <a:p>
            <a:pPr>
              <a:buNone/>
            </a:pPr>
            <a:endParaRPr lang="en-US" dirty="0" smtClean="0"/>
          </a:p>
          <a:p>
            <a:r>
              <a:rPr lang="en-US" dirty="0" smtClean="0"/>
              <a:t>Lunar Rhythms based on the lunar cycle (most pronounced around tidal zones)</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predictable, gradual change of a biotic community over a period of time.</a:t>
            </a:r>
          </a:p>
          <a:p>
            <a:pPr>
              <a:buNone/>
            </a:pPr>
            <a:endParaRPr lang="en-US" dirty="0" smtClean="0"/>
          </a:p>
          <a:p>
            <a:r>
              <a:rPr lang="en-US" dirty="0" smtClean="0"/>
              <a:t>Begins with pioneer organisms, progresses through developmental stages and ends in a stable system called the climax vegetation.</a:t>
            </a:r>
          </a:p>
          <a:p>
            <a:endParaRPr lang="en-US" dirty="0" smtClean="0"/>
          </a:p>
          <a:p>
            <a:r>
              <a:rPr lang="en-US" dirty="0" smtClean="0"/>
              <a:t>Ex.  What happens to a field if left alone for 50 years? p601</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Succession</a:t>
            </a:r>
            <a:endParaRPr lang="en-US" dirty="0"/>
          </a:p>
        </p:txBody>
      </p:sp>
      <p:pic>
        <p:nvPicPr>
          <p:cNvPr id="4" name="Content Placeholder 3" descr="succession.gif"/>
          <p:cNvPicPr>
            <a:picLocks noGrp="1" noChangeAspect="1"/>
          </p:cNvPicPr>
          <p:nvPr>
            <p:ph idx="1"/>
          </p:nvPr>
        </p:nvPicPr>
        <p:blipFill>
          <a:blip r:embed="rId3"/>
          <a:srcRect l="-4989" r="-4989"/>
          <a:stretch>
            <a:fillRect/>
          </a:stretch>
        </p:blipFill>
        <p:spPr>
          <a:xfrm>
            <a:off x="-457200" y="1417638"/>
            <a:ext cx="10017506" cy="5440362"/>
          </a:xfrm>
        </p:spPr>
      </p:pic>
      <p:sp>
        <p:nvSpPr>
          <p:cNvPr id="3" name="Slide Number Placeholder 2"/>
          <p:cNvSpPr>
            <a:spLocks noGrp="1"/>
          </p:cNvSpPr>
          <p:nvPr>
            <p:ph type="sldNum" sz="quarter" idx="12"/>
          </p:nvPr>
        </p:nvSpPr>
        <p:spPr/>
        <p:txBody>
          <a:bodyPr/>
          <a:lstStyle/>
          <a:p>
            <a:fld id="{9C2D23F5-6E04-DC4F-A4C9-F36FE5AA08C1}"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Pollution	</a:t>
            </a:r>
            <a:endParaRPr lang="en-US" dirty="0"/>
          </a:p>
        </p:txBody>
      </p:sp>
      <p:sp>
        <p:nvSpPr>
          <p:cNvPr id="3" name="Content Placeholder 2"/>
          <p:cNvSpPr>
            <a:spLocks noGrp="1"/>
          </p:cNvSpPr>
          <p:nvPr>
            <p:ph idx="1"/>
          </p:nvPr>
        </p:nvSpPr>
        <p:spPr/>
        <p:txBody>
          <a:bodyPr/>
          <a:lstStyle/>
          <a:p>
            <a:r>
              <a:rPr lang="en-US" dirty="0" smtClean="0"/>
              <a:t>Two Types of Pollution</a:t>
            </a:r>
          </a:p>
          <a:p>
            <a:pPr>
              <a:buNone/>
            </a:pPr>
            <a:endParaRPr lang="en-US" dirty="0" smtClean="0"/>
          </a:p>
          <a:p>
            <a:pPr marL="514350" indent="-514350">
              <a:buAutoNum type="arabicPeriod"/>
            </a:pPr>
            <a:r>
              <a:rPr lang="en-US" dirty="0" smtClean="0"/>
              <a:t>Energy Pollution – heat, light, sound, and nuclear energy</a:t>
            </a:r>
          </a:p>
          <a:p>
            <a:pPr marL="514350" indent="-514350">
              <a:buAutoNum type="arabicPeriod"/>
            </a:pPr>
            <a:endParaRPr lang="en-US" dirty="0" smtClean="0"/>
          </a:p>
          <a:p>
            <a:pPr marL="514350" indent="-514350">
              <a:buAutoNum type="arabicPeriod"/>
            </a:pPr>
            <a:r>
              <a:rPr lang="en-US" dirty="0" smtClean="0"/>
              <a:t>Substance Pollutants – objects or chemicals that are placed or released in the environment.</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Ecosystem?</a:t>
            </a:r>
            <a:endParaRPr lang="en-US" dirty="0"/>
          </a:p>
        </p:txBody>
      </p:sp>
      <p:sp>
        <p:nvSpPr>
          <p:cNvPr id="3" name="Content Placeholder 2"/>
          <p:cNvSpPr>
            <a:spLocks noGrp="1"/>
          </p:cNvSpPr>
          <p:nvPr>
            <p:ph idx="1"/>
          </p:nvPr>
        </p:nvSpPr>
        <p:spPr/>
        <p:txBody>
          <a:bodyPr/>
          <a:lstStyle/>
          <a:p>
            <a:r>
              <a:rPr lang="en-US" dirty="0" smtClean="0"/>
              <a:t>All the living things (biotic) and non-living (</a:t>
            </a:r>
            <a:r>
              <a:rPr lang="en-US" dirty="0" err="1" smtClean="0"/>
              <a:t>abiotic</a:t>
            </a:r>
            <a:r>
              <a:rPr lang="en-US" dirty="0" smtClean="0"/>
              <a:t>) factors and their interactions within a limited area.</a:t>
            </a:r>
          </a:p>
          <a:p>
            <a:pPr>
              <a:buNone/>
            </a:pPr>
            <a:endParaRPr lang="en-US" dirty="0" smtClean="0"/>
          </a:p>
          <a:p>
            <a:r>
              <a:rPr lang="en-US" dirty="0" smtClean="0"/>
              <a:t>Ecosystems “interact” and depend on each other. </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2" name="Cymbal"/>
                                        </p:tgtEl>
                                      </p:cMediaNode>
                                    </p:audio>
                                  </p:sub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subTnLst>
                                    <p:audio>
                                      <p:cMediaNode>
                                        <p:cTn display="0" masterRel="sameClick">
                                          <p:stCondLst>
                                            <p:cond evt="begin" delay="0">
                                              <p:tn val="23"/>
                                            </p:cond>
                                          </p:stCondLst>
                                          <p:endCondLst>
                                            <p:cond evt="onStopAudio" delay="0">
                                              <p:tgtEl>
                                                <p:sldTgt/>
                                              </p:tgtEl>
                                            </p:cond>
                                          </p:endCondLst>
                                        </p:cTn>
                                        <p:tgtEl>
                                          <p:sndTgt r:embed="rId2" name="Cymbal"/>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Energy Pollutants</a:t>
            </a:r>
            <a:endParaRPr lang="en-US" dirty="0"/>
          </a:p>
        </p:txBody>
      </p:sp>
      <p:sp>
        <p:nvSpPr>
          <p:cNvPr id="3" name="Content Placeholder 2"/>
          <p:cNvSpPr>
            <a:spLocks noGrp="1"/>
          </p:cNvSpPr>
          <p:nvPr>
            <p:ph idx="1"/>
          </p:nvPr>
        </p:nvSpPr>
        <p:spPr/>
        <p:txBody>
          <a:bodyPr/>
          <a:lstStyle/>
          <a:p>
            <a:r>
              <a:rPr lang="en-US" dirty="0" smtClean="0"/>
              <a:t>Heat in aquatic ecosystems</a:t>
            </a:r>
          </a:p>
          <a:p>
            <a:r>
              <a:rPr lang="en-US" dirty="0" smtClean="0"/>
              <a:t>Light (migratory birds, turtles)</a:t>
            </a:r>
          </a:p>
          <a:p>
            <a:r>
              <a:rPr lang="en-US" dirty="0" smtClean="0"/>
              <a:t>Sound </a:t>
            </a:r>
          </a:p>
          <a:p>
            <a:r>
              <a:rPr lang="en-US" dirty="0" smtClean="0"/>
              <a:t>Nuclear energy in bombs and in energy production</a:t>
            </a:r>
          </a:p>
          <a:p>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Substance Pollutants</a:t>
            </a:r>
            <a:endParaRPr lang="en-US" dirty="0"/>
          </a:p>
        </p:txBody>
      </p:sp>
      <p:sp>
        <p:nvSpPr>
          <p:cNvPr id="3" name="Content Placeholder 2"/>
          <p:cNvSpPr>
            <a:spLocks noGrp="1"/>
          </p:cNvSpPr>
          <p:nvPr>
            <p:ph idx="1"/>
          </p:nvPr>
        </p:nvSpPr>
        <p:spPr/>
        <p:txBody>
          <a:bodyPr/>
          <a:lstStyle/>
          <a:p>
            <a:r>
              <a:rPr lang="en-US" dirty="0" smtClean="0"/>
              <a:t>Pollutants that can break down to the normal cycling of substances are biodegradable.</a:t>
            </a:r>
          </a:p>
          <a:p>
            <a:pPr>
              <a:buNone/>
            </a:pPr>
            <a:endParaRPr lang="en-US" dirty="0" smtClean="0"/>
          </a:p>
          <a:p>
            <a:r>
              <a:rPr lang="en-US" dirty="0" smtClean="0"/>
              <a:t>Pollutants that stay in their original form and cannot be broken apart in the environment are </a:t>
            </a:r>
            <a:r>
              <a:rPr lang="en-US" dirty="0" err="1" smtClean="0"/>
              <a:t>nonbiodegradable</a:t>
            </a:r>
            <a:r>
              <a:rPr lang="en-US" dirty="0" smtClean="0"/>
              <a:t>.</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Pollution</a:t>
            </a:r>
            <a:endParaRPr lang="en-US" dirty="0"/>
          </a:p>
        </p:txBody>
      </p:sp>
      <p:sp>
        <p:nvSpPr>
          <p:cNvPr id="3" name="Content Placeholder 2"/>
          <p:cNvSpPr>
            <a:spLocks noGrp="1"/>
          </p:cNvSpPr>
          <p:nvPr>
            <p:ph idx="1"/>
          </p:nvPr>
        </p:nvSpPr>
        <p:spPr/>
        <p:txBody>
          <a:bodyPr/>
          <a:lstStyle/>
          <a:p>
            <a:r>
              <a:rPr lang="en-US" dirty="0" smtClean="0"/>
              <a:t>Sewage </a:t>
            </a:r>
          </a:p>
          <a:p>
            <a:r>
              <a:rPr lang="en-US" dirty="0" smtClean="0"/>
              <a:t>Oil (BP oil spill last year)</a:t>
            </a:r>
          </a:p>
          <a:p>
            <a:r>
              <a:rPr lang="en-US" dirty="0" smtClean="0"/>
              <a:t>Storm water runoff</a:t>
            </a:r>
          </a:p>
          <a:p>
            <a:r>
              <a:rPr lang="en-US" dirty="0" smtClean="0"/>
              <a:t>Minerals from farms </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Pollution</a:t>
            </a:r>
            <a:endParaRPr lang="en-US" dirty="0"/>
          </a:p>
        </p:txBody>
      </p:sp>
      <p:sp>
        <p:nvSpPr>
          <p:cNvPr id="3" name="Content Placeholder 2"/>
          <p:cNvSpPr>
            <a:spLocks noGrp="1"/>
          </p:cNvSpPr>
          <p:nvPr>
            <p:ph idx="1"/>
          </p:nvPr>
        </p:nvSpPr>
        <p:spPr/>
        <p:txBody>
          <a:bodyPr/>
          <a:lstStyle/>
          <a:p>
            <a:r>
              <a:rPr lang="en-US" dirty="0" smtClean="0"/>
              <a:t>Particulate matter</a:t>
            </a:r>
          </a:p>
          <a:p>
            <a:r>
              <a:rPr lang="en-US" dirty="0" smtClean="0"/>
              <a:t>Gas</a:t>
            </a:r>
          </a:p>
          <a:p>
            <a:r>
              <a:rPr lang="en-US" dirty="0" smtClean="0"/>
              <a:t>Comes from automobiles, </a:t>
            </a:r>
            <a:r>
              <a:rPr lang="en-US" dirty="0" err="1" smtClean="0"/>
              <a:t>powerplants</a:t>
            </a:r>
            <a:r>
              <a:rPr lang="en-US" dirty="0" smtClean="0"/>
              <a:t>, factories</a:t>
            </a:r>
          </a:p>
          <a:p>
            <a:r>
              <a:rPr lang="en-US" dirty="0" smtClean="0"/>
              <a:t>CO2 production from the combustion of fossil fuels.</a:t>
            </a:r>
          </a:p>
          <a:p>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Soil Pollution</a:t>
            </a:r>
            <a:endParaRPr lang="en-US" dirty="0"/>
          </a:p>
        </p:txBody>
      </p:sp>
      <p:sp>
        <p:nvSpPr>
          <p:cNvPr id="3" name="Content Placeholder 2"/>
          <p:cNvSpPr>
            <a:spLocks noGrp="1"/>
          </p:cNvSpPr>
          <p:nvPr>
            <p:ph idx="1"/>
          </p:nvPr>
        </p:nvSpPr>
        <p:spPr/>
        <p:txBody>
          <a:bodyPr/>
          <a:lstStyle/>
          <a:p>
            <a:r>
              <a:rPr lang="en-US" dirty="0" smtClean="0"/>
              <a:t>Mostly man made chemicals.</a:t>
            </a:r>
          </a:p>
          <a:p>
            <a:pPr>
              <a:buNone/>
            </a:pPr>
            <a:endParaRPr lang="en-US" dirty="0" smtClean="0"/>
          </a:p>
          <a:p>
            <a:r>
              <a:rPr lang="en-US" dirty="0" smtClean="0"/>
              <a:t>Hazardous waste – oil or paint, textiles.</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Greenhouse Effect</a:t>
            </a:r>
            <a:endParaRPr lang="en-US" dirty="0"/>
          </a:p>
        </p:txBody>
      </p:sp>
      <p:sp>
        <p:nvSpPr>
          <p:cNvPr id="3" name="Content Placeholder 2"/>
          <p:cNvSpPr>
            <a:spLocks noGrp="1"/>
          </p:cNvSpPr>
          <p:nvPr>
            <p:ph idx="1"/>
          </p:nvPr>
        </p:nvSpPr>
        <p:spPr/>
        <p:txBody>
          <a:bodyPr/>
          <a:lstStyle/>
          <a:p>
            <a:r>
              <a:rPr lang="en-US" dirty="0" smtClean="0"/>
              <a:t>The theory that the world is warming up due to the increase in CO2.</a:t>
            </a:r>
          </a:p>
          <a:p>
            <a:pPr>
              <a:buNone/>
            </a:pPr>
            <a:endParaRPr lang="en-US" dirty="0" smtClean="0"/>
          </a:p>
          <a:p>
            <a:r>
              <a:rPr lang="en-US" dirty="0" smtClean="0"/>
              <a:t>The CO2 lets sunlight in but insulates and traps heat.</a:t>
            </a:r>
          </a:p>
          <a:p>
            <a:pPr>
              <a:buNone/>
            </a:pPr>
            <a:endParaRPr lang="en-US" dirty="0" smtClean="0"/>
          </a:p>
          <a:p>
            <a:r>
              <a:rPr lang="en-US" dirty="0" smtClean="0"/>
              <a:t>Fact or Fiction?  </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Greenhouse Effect</a:t>
            </a:r>
            <a:endParaRPr lang="en-US" dirty="0"/>
          </a:p>
        </p:txBody>
      </p:sp>
      <p:pic>
        <p:nvPicPr>
          <p:cNvPr id="4" name="Content Placeholder 3" descr="greenhouse.jpg"/>
          <p:cNvPicPr>
            <a:picLocks noGrp="1" noChangeAspect="1"/>
          </p:cNvPicPr>
          <p:nvPr>
            <p:ph idx="1"/>
          </p:nvPr>
        </p:nvPicPr>
        <p:blipFill>
          <a:blip r:embed="rId2"/>
          <a:srcRect l="-12967" r="-12967"/>
          <a:stretch>
            <a:fillRect/>
          </a:stretch>
        </p:blipFill>
        <p:spPr>
          <a:xfrm>
            <a:off x="-416306" y="1417638"/>
            <a:ext cx="9941306" cy="5257800"/>
          </a:xfrm>
        </p:spPr>
      </p:pic>
      <p:sp>
        <p:nvSpPr>
          <p:cNvPr id="3" name="Slide Number Placeholder 2"/>
          <p:cNvSpPr>
            <a:spLocks noGrp="1"/>
          </p:cNvSpPr>
          <p:nvPr>
            <p:ph type="sldNum" sz="quarter" idx="12"/>
          </p:nvPr>
        </p:nvSpPr>
        <p:spPr/>
        <p:txBody>
          <a:bodyPr/>
          <a:lstStyle/>
          <a:p>
            <a:fld id="{9C2D23F5-6E04-DC4F-A4C9-F36FE5AA08C1}" type="slidenum">
              <a:rPr lang="en-US" smtClean="0"/>
              <a:pPr/>
              <a:t>56</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Abiotic</a:t>
            </a:r>
            <a:r>
              <a:rPr lang="en-US" dirty="0" smtClean="0"/>
              <a:t> Environment</a:t>
            </a:r>
            <a:endParaRPr lang="en-US" dirty="0"/>
          </a:p>
        </p:txBody>
      </p:sp>
      <p:sp>
        <p:nvSpPr>
          <p:cNvPr id="3" name="Content Placeholder 2"/>
          <p:cNvSpPr>
            <a:spLocks noGrp="1"/>
          </p:cNvSpPr>
          <p:nvPr>
            <p:ph idx="1"/>
          </p:nvPr>
        </p:nvSpPr>
        <p:spPr/>
        <p:txBody>
          <a:bodyPr/>
          <a:lstStyle/>
          <a:p>
            <a:r>
              <a:rPr lang="en-US" dirty="0" smtClean="0"/>
              <a:t>Radiation (Sun)</a:t>
            </a:r>
          </a:p>
          <a:p>
            <a:r>
              <a:rPr lang="en-US" dirty="0" smtClean="0"/>
              <a:t>Wind and water current</a:t>
            </a:r>
          </a:p>
          <a:p>
            <a:r>
              <a:rPr lang="en-US" dirty="0" smtClean="0"/>
              <a:t>Water </a:t>
            </a:r>
          </a:p>
          <a:p>
            <a:r>
              <a:rPr lang="en-US" dirty="0" smtClean="0"/>
              <a:t>Topography (mountains and valleys)</a:t>
            </a:r>
          </a:p>
          <a:p>
            <a:r>
              <a:rPr lang="en-US" dirty="0" smtClean="0"/>
              <a:t>Fire (controlled burning vs. wildfire)</a:t>
            </a:r>
          </a:p>
          <a:p>
            <a:r>
              <a:rPr lang="en-US" dirty="0" smtClean="0"/>
              <a:t>Tilt and revolution of the earth make seasons</a:t>
            </a:r>
          </a:p>
          <a:p>
            <a:r>
              <a:rPr lang="en-US" dirty="0" smtClean="0"/>
              <a:t>Erosion, volcanoes, earthquakes and floods.</a:t>
            </a:r>
          </a:p>
        </p:txBody>
      </p:sp>
      <p:sp>
        <p:nvSpPr>
          <p:cNvPr id="4" name="Slide Number Placeholder 3"/>
          <p:cNvSpPr>
            <a:spLocks noGrp="1"/>
          </p:cNvSpPr>
          <p:nvPr>
            <p:ph type="sldNum" sz="quarter" idx="12"/>
          </p:nvPr>
        </p:nvSpPr>
        <p:spPr/>
        <p:txBody>
          <a:bodyPr/>
          <a:lstStyle/>
          <a:p>
            <a:fld id="{9C2D23F5-6E04-DC4F-A4C9-F36FE5AA08C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cosystem-v6.jpg"/>
          <p:cNvPicPr>
            <a:picLocks noGrp="1" noChangeAspect="1"/>
          </p:cNvPicPr>
          <p:nvPr>
            <p:ph idx="1"/>
          </p:nvPr>
        </p:nvPicPr>
        <p:blipFill>
          <a:blip r:embed="rId2"/>
          <a:srcRect l="-14274" r="-14274"/>
          <a:stretch>
            <a:fillRect/>
          </a:stretch>
        </p:blipFill>
        <p:spPr>
          <a:xfrm>
            <a:off x="-1295400" y="0"/>
            <a:ext cx="11811000" cy="6858000"/>
          </a:xfrm>
        </p:spPr>
      </p:pic>
      <p:sp>
        <p:nvSpPr>
          <p:cNvPr id="3" name="Slide Number Placeholder 2"/>
          <p:cNvSpPr>
            <a:spLocks noGrp="1"/>
          </p:cNvSpPr>
          <p:nvPr>
            <p:ph type="sldNum" sz="quarter" idx="12"/>
          </p:nvPr>
        </p:nvSpPr>
        <p:spPr/>
        <p:txBody>
          <a:bodyPr/>
          <a:lstStyle/>
          <a:p>
            <a:fld id="{9C2D23F5-6E04-DC4F-A4C9-F36FE5AA08C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Cycle</a:t>
            </a:r>
            <a:endParaRPr lang="en-US" dirty="0"/>
          </a:p>
        </p:txBody>
      </p:sp>
      <p:pic>
        <p:nvPicPr>
          <p:cNvPr id="4" name="Content Placeholder 3" descr="water-cycle.gif"/>
          <p:cNvPicPr>
            <a:picLocks noGrp="1" noChangeAspect="1"/>
          </p:cNvPicPr>
          <p:nvPr>
            <p:ph idx="1"/>
          </p:nvPr>
        </p:nvPicPr>
        <p:blipFill>
          <a:blip r:embed="rId2"/>
          <a:srcRect l="-12012" r="-12012"/>
          <a:stretch>
            <a:fillRect/>
          </a:stretch>
        </p:blipFill>
        <p:spPr>
          <a:xfrm>
            <a:off x="-609600" y="1417638"/>
            <a:ext cx="10703306" cy="5257800"/>
          </a:xfrm>
        </p:spPr>
      </p:pic>
      <p:sp>
        <p:nvSpPr>
          <p:cNvPr id="3" name="Slide Number Placeholder 2"/>
          <p:cNvSpPr>
            <a:spLocks noGrp="1"/>
          </p:cNvSpPr>
          <p:nvPr>
            <p:ph type="sldNum" sz="quarter" idx="12"/>
          </p:nvPr>
        </p:nvSpPr>
        <p:spPr/>
        <p:txBody>
          <a:bodyPr/>
          <a:lstStyle/>
          <a:p>
            <a:fld id="{9C2D23F5-6E04-DC4F-A4C9-F36FE5AA08C1}"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Biotic Community</a:t>
            </a:r>
            <a:endParaRPr lang="en-US" dirty="0"/>
          </a:p>
        </p:txBody>
      </p:sp>
      <p:sp>
        <p:nvSpPr>
          <p:cNvPr id="3" name="Content Placeholder 2"/>
          <p:cNvSpPr>
            <a:spLocks noGrp="1"/>
          </p:cNvSpPr>
          <p:nvPr>
            <p:ph idx="1"/>
          </p:nvPr>
        </p:nvSpPr>
        <p:spPr/>
        <p:txBody>
          <a:bodyPr/>
          <a:lstStyle/>
          <a:p>
            <a:r>
              <a:rPr lang="en-US" dirty="0" smtClean="0"/>
              <a:t>All living things in an ecosystem</a:t>
            </a:r>
          </a:p>
          <a:p>
            <a:pPr>
              <a:buNone/>
            </a:pPr>
            <a:endParaRPr lang="en-US" dirty="0" smtClean="0"/>
          </a:p>
          <a:p>
            <a:r>
              <a:rPr lang="en-US" dirty="0" smtClean="0"/>
              <a:t>Population is all the members of the same type of living thing occupying the same geographic area at one time.</a:t>
            </a:r>
            <a:endParaRPr lang="en-US" dirty="0"/>
          </a:p>
        </p:txBody>
      </p:sp>
      <p:sp>
        <p:nvSpPr>
          <p:cNvPr id="4" name="Slide Number Placeholder 3"/>
          <p:cNvSpPr>
            <a:spLocks noGrp="1"/>
          </p:cNvSpPr>
          <p:nvPr>
            <p:ph type="sldNum" sz="quarter" idx="12"/>
          </p:nvPr>
        </p:nvSpPr>
        <p:spPr/>
        <p:txBody>
          <a:bodyPr/>
          <a:lstStyle/>
          <a:p>
            <a:fld id="{9C2D23F5-6E04-DC4F-A4C9-F36FE5AA08C1}"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Pencil Check"/>
                                        </p:tgtEl>
                                      </p:cMediaNode>
                                    </p:audio>
                                  </p:sub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2" end="2"/>
                                            </p:txEl>
                                          </p:spTgt>
                                        </p:tgtEl>
                                      </p:cBhvr>
                                    </p:animEffect>
                                  </p:childTnLst>
                                  <p:subTnLst>
                                    <p:audio>
                                      <p:cMediaNode>
                                        <p:cTn display="0" masterRel="sameClick">
                                          <p:stCondLst>
                                            <p:cond evt="begin" delay="0">
                                              <p:tn val="14"/>
                                            </p:cond>
                                          </p:stCondLst>
                                          <p:endCondLst>
                                            <p:cond evt="onStopAudio" delay="0">
                                              <p:tgtEl>
                                                <p:sldTgt/>
                                              </p:tgtEl>
                                            </p:cond>
                                          </p:endCondLst>
                                        </p:cTn>
                                        <p:tgtEl>
                                          <p:sndTgt r:embed="rId2" name="Pencil Check"/>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1832</TotalTime>
  <Words>1372</Words>
  <Application>Microsoft Office PowerPoint</Application>
  <PresentationFormat>On-screen Show (4:3)</PresentationFormat>
  <Paragraphs>302</Paragraphs>
  <Slides>56</Slides>
  <Notes>1</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 Ecology </vt:lpstr>
      <vt:lpstr>What is Ecology?</vt:lpstr>
      <vt:lpstr>Australian Rabbit</vt:lpstr>
      <vt:lpstr>Role of Ecology</vt:lpstr>
      <vt:lpstr>What is an Ecosystem?</vt:lpstr>
      <vt:lpstr>Abiotic Environment</vt:lpstr>
      <vt:lpstr>PowerPoint Presentation</vt:lpstr>
      <vt:lpstr>Water Cycle</vt:lpstr>
      <vt:lpstr>Biotic Community</vt:lpstr>
      <vt:lpstr>PowerPoint Presentation</vt:lpstr>
      <vt:lpstr>Population Information</vt:lpstr>
      <vt:lpstr>Key point</vt:lpstr>
      <vt:lpstr>Producers and Consumers</vt:lpstr>
      <vt:lpstr>Food Chain</vt:lpstr>
      <vt:lpstr>Food Web</vt:lpstr>
      <vt:lpstr>PowerPoint Presentation</vt:lpstr>
      <vt:lpstr>How does energy flow in an Ecosystem?</vt:lpstr>
      <vt:lpstr>Ecological pyramid based on Energy</vt:lpstr>
      <vt:lpstr>Biodiversity</vt:lpstr>
      <vt:lpstr>Species Interactions</vt:lpstr>
      <vt:lpstr>Symbiosis</vt:lpstr>
      <vt:lpstr>Interactions in the Biosphere</vt:lpstr>
      <vt:lpstr>Matter Cycles</vt:lpstr>
      <vt:lpstr>PowerPoint Presentation</vt:lpstr>
      <vt:lpstr>PowerPoint Presentation</vt:lpstr>
      <vt:lpstr>PowerPoint Presentation</vt:lpstr>
      <vt:lpstr>Limiting Factor</vt:lpstr>
      <vt:lpstr>PowerPoint Presentation</vt:lpstr>
      <vt:lpstr>PowerPoint Presentation</vt:lpstr>
      <vt:lpstr>PowerPoint Presentation</vt:lpstr>
      <vt:lpstr>PowerPoint Presentation</vt:lpstr>
      <vt:lpstr>Biomes</vt:lpstr>
      <vt:lpstr>Tundra</vt:lpstr>
      <vt:lpstr>Coniferous Forest</vt:lpstr>
      <vt:lpstr>Temperate Grassland</vt:lpstr>
      <vt:lpstr>Temperate Deciduous Forest</vt:lpstr>
      <vt:lpstr>Chaparral</vt:lpstr>
      <vt:lpstr>Tropical Deciduous Forest</vt:lpstr>
      <vt:lpstr>Savanna  (Tropical Grassland)</vt:lpstr>
      <vt:lpstr>Tropical Rain Forest</vt:lpstr>
      <vt:lpstr>Desert</vt:lpstr>
      <vt:lpstr>Aquatic Ecosystems</vt:lpstr>
      <vt:lpstr>Mountains</vt:lpstr>
      <vt:lpstr>PowerPoint Presentation</vt:lpstr>
      <vt:lpstr>Biological Rhythms</vt:lpstr>
      <vt:lpstr>Types of Biological Rhythms</vt:lpstr>
      <vt:lpstr>Succession</vt:lpstr>
      <vt:lpstr>Succession</vt:lpstr>
      <vt:lpstr>Pollution </vt:lpstr>
      <vt:lpstr>Energy Pollutants</vt:lpstr>
      <vt:lpstr>Substance Pollutants</vt:lpstr>
      <vt:lpstr>Water Pollution</vt:lpstr>
      <vt:lpstr>Air Pollution</vt:lpstr>
      <vt:lpstr>Soil Pollution</vt:lpstr>
      <vt:lpstr>Greenhouse Effect</vt:lpstr>
      <vt:lpstr>Greenhouse Effect</vt:lpstr>
    </vt:vector>
  </TitlesOfParts>
  <Company>GCA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Ecology </dc:title>
  <dc:creator>Jason Cobb</dc:creator>
  <cp:lastModifiedBy>jcobb</cp:lastModifiedBy>
  <cp:revision>36</cp:revision>
  <cp:lastPrinted>2011-09-02T02:34:25Z</cp:lastPrinted>
  <dcterms:created xsi:type="dcterms:W3CDTF">2012-09-04T10:03:23Z</dcterms:created>
  <dcterms:modified xsi:type="dcterms:W3CDTF">2012-09-14T18:26:14Z</dcterms:modified>
</cp:coreProperties>
</file>